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565" r:id="rId2"/>
  </p:sldMasterIdLst>
  <p:notesMasterIdLst>
    <p:notesMasterId r:id="rId11"/>
  </p:notesMasterIdLst>
  <p:handoutMasterIdLst>
    <p:handoutMasterId r:id="rId12"/>
  </p:handoutMasterIdLst>
  <p:sldIdLst>
    <p:sldId id="452" r:id="rId3"/>
    <p:sldId id="461" r:id="rId4"/>
    <p:sldId id="462" r:id="rId5"/>
    <p:sldId id="469" r:id="rId6"/>
    <p:sldId id="464" r:id="rId7"/>
    <p:sldId id="470" r:id="rId8"/>
    <p:sldId id="471" r:id="rId9"/>
    <p:sldId id="368" r:id="rId10"/>
  </p:sldIdLst>
  <p:sldSz cx="9144000" cy="6858000" type="screen4x3"/>
  <p:notesSz cx="6669088" cy="9928225"/>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999999"/>
    <a:srgbClr val="FF0000"/>
    <a:srgbClr val="666666"/>
    <a:srgbClr val="2B3F7B"/>
    <a:srgbClr val="9C277B"/>
    <a:srgbClr val="D4652D"/>
    <a:srgbClr val="9E3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5664" autoAdjust="0"/>
  </p:normalViewPr>
  <p:slideViewPr>
    <p:cSldViewPr snapToGrid="0">
      <p:cViewPr>
        <p:scale>
          <a:sx n="100" d="100"/>
          <a:sy n="100" d="100"/>
        </p:scale>
        <p:origin x="-330" y="-72"/>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8394"/>
    </p:cViewPr>
  </p:sorterViewPr>
  <p:notesViewPr>
    <p:cSldViewPr snapToGrid="0">
      <p:cViewPr varScale="1">
        <p:scale>
          <a:sx n="75" d="100"/>
          <a:sy n="75" d="100"/>
        </p:scale>
        <p:origin x="-108"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889125" y="9429750"/>
            <a:ext cx="2890838" cy="496888"/>
          </a:xfrm>
          <a:prstGeom prst="rect">
            <a:avLst/>
          </a:prstGeom>
        </p:spPr>
        <p:txBody>
          <a:bodyPr vert="horz" lIns="91440" tIns="45720" rIns="91440" bIns="45720" rtlCol="0" anchor="b"/>
          <a:lstStyle>
            <a:lvl1pPr algn="ctr" fontAlgn="auto">
              <a:spcBef>
                <a:spcPts val="0"/>
              </a:spcBef>
              <a:spcAft>
                <a:spcPts val="0"/>
              </a:spcAft>
              <a:defRPr sz="1000">
                <a:latin typeface="Arial"/>
                <a:cs typeface="+mn-cs"/>
              </a:defRPr>
            </a:lvl1pPr>
          </a:lstStyle>
          <a:p>
            <a:pPr>
              <a:defRPr/>
            </a:pPr>
            <a:fld id="{1AC3E409-6BFA-4ADF-8FCA-EC71102C2C69}" type="slidenum">
              <a:rPr lang="de-DE"/>
              <a:pPr>
                <a:defRPr/>
              </a:pPr>
              <a:t>‹Nr.›</a:t>
            </a:fld>
            <a:endParaRPr lang="de-DE" dirty="0"/>
          </a:p>
        </p:txBody>
      </p:sp>
    </p:spTree>
    <p:extLst>
      <p:ext uri="{BB962C8B-B14F-4D97-AF65-F5344CB8AC3E}">
        <p14:creationId xmlns:p14="http://schemas.microsoft.com/office/powerpoint/2010/main" val="3968190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5450" y="423863"/>
            <a:ext cx="5818188" cy="4364037"/>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es Placeholder 4"/>
          <p:cNvSpPr>
            <a:spLocks noGrp="1"/>
          </p:cNvSpPr>
          <p:nvPr>
            <p:ph type="body" sz="quarter" idx="3"/>
          </p:nvPr>
        </p:nvSpPr>
        <p:spPr>
          <a:xfrm>
            <a:off x="730250" y="5108575"/>
            <a:ext cx="5208588" cy="4278313"/>
          </a:xfrm>
          <a:prstGeom prst="rect">
            <a:avLst/>
          </a:prstGeom>
        </p:spPr>
        <p:txBody>
          <a:bodyPr vert="horz" wrap="square" lIns="0" tIns="0" rIns="0" bIns="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7" name="Slide Number Placeholder 6"/>
          <p:cNvSpPr>
            <a:spLocks noGrp="1"/>
          </p:cNvSpPr>
          <p:nvPr>
            <p:ph type="sldNum" sz="quarter" idx="5"/>
          </p:nvPr>
        </p:nvSpPr>
        <p:spPr>
          <a:xfrm>
            <a:off x="2876550" y="9680575"/>
            <a:ext cx="915988" cy="222250"/>
          </a:xfrm>
          <a:prstGeom prst="rect">
            <a:avLst/>
          </a:prstGeom>
        </p:spPr>
        <p:txBody>
          <a:bodyPr vert="horz" lIns="91440" tIns="45720" rIns="91440" bIns="45720" rtlCol="0" anchor="b"/>
          <a:lstStyle>
            <a:lvl1pPr algn="ctr" fontAlgn="auto">
              <a:spcBef>
                <a:spcPts val="0"/>
              </a:spcBef>
              <a:spcAft>
                <a:spcPts val="0"/>
              </a:spcAft>
              <a:defRPr sz="1000">
                <a:latin typeface="Arial"/>
                <a:cs typeface="+mn-cs"/>
              </a:defRPr>
            </a:lvl1pPr>
          </a:lstStyle>
          <a:p>
            <a:pPr>
              <a:defRPr/>
            </a:pPr>
            <a:fld id="{E4096D71-2C5E-48F2-9206-2CA0A3DDE9DD}" type="slidenum">
              <a:rPr lang="de-DE"/>
              <a:pPr>
                <a:defRPr/>
              </a:pPr>
              <a:t>‹Nr.›</a:t>
            </a:fld>
            <a:endParaRPr lang="de-DE" dirty="0"/>
          </a:p>
        </p:txBody>
      </p:sp>
    </p:spTree>
    <p:extLst>
      <p:ext uri="{BB962C8B-B14F-4D97-AF65-F5344CB8AC3E}">
        <p14:creationId xmlns:p14="http://schemas.microsoft.com/office/powerpoint/2010/main" val="3229325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269875" indent="-179388" algn="l" rtl="0" eaLnBrk="0" fontAlgn="base" hangingPunct="0">
      <a:spcBef>
        <a:spcPct val="30000"/>
      </a:spcBef>
      <a:spcAft>
        <a:spcPct val="0"/>
      </a:spcAft>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rtl="0" eaLnBrk="0" fontAlgn="base" hangingPunct="0">
      <a:spcBef>
        <a:spcPct val="30000"/>
      </a:spcBef>
      <a:spcAft>
        <a:spcPct val="0"/>
      </a:spcAft>
      <a:buClr>
        <a:schemeClr val="accent2"/>
      </a:buClr>
      <a:buSzPct val="80000"/>
      <a:buFont typeface="Symbol" pitchFamily="18" charset="2"/>
      <a:buChar char="-"/>
      <a:defRPr sz="1000" kern="1200">
        <a:solidFill>
          <a:schemeClr val="tx1"/>
        </a:solidFill>
        <a:latin typeface="+mn-lt"/>
        <a:ea typeface="+mn-ea"/>
        <a:cs typeface="+mn-cs"/>
      </a:defRPr>
    </a:lvl3pPr>
    <a:lvl4pPr marL="1600200" indent="-228600" algn="l" rtl="0" eaLnBrk="0" fontAlgn="base" hangingPunct="0">
      <a:spcBef>
        <a:spcPct val="30000"/>
      </a:spcBef>
      <a:spcAft>
        <a:spcPct val="0"/>
      </a:spcAft>
      <a:buClr>
        <a:schemeClr val="accent2"/>
      </a:buClr>
      <a:buFont typeface="Arial" pitchFamily="34" charset="0"/>
      <a:buChar char="–"/>
      <a:defRPr sz="10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
            </a:r>
            <a:br>
              <a:rPr lang="en-US" dirty="0" smtClean="0"/>
            </a:b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BED6D58-72C0-4AC1-B341-45FC77C70526}" type="slidenum">
              <a:rPr lang="de-DE" smtClean="0">
                <a:solidFill>
                  <a:prstClr val="black"/>
                </a:solidFill>
                <a:latin typeface="Arial" charset="0"/>
              </a:rPr>
              <a:pPr>
                <a:defRPr/>
              </a:pPr>
              <a:t>1</a:t>
            </a:fld>
            <a:endParaRPr lang="de-DE" dirty="0" smtClean="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E4096D71-2C5E-48F2-9206-2CA0A3DDE9DD}" type="slidenum">
              <a:rPr lang="de-DE" smtClean="0"/>
              <a:pPr>
                <a:defRPr/>
              </a:pPr>
              <a:t>2</a:t>
            </a:fld>
            <a:endParaRPr lang="de-DE" dirty="0"/>
          </a:p>
        </p:txBody>
      </p:sp>
    </p:spTree>
    <p:extLst>
      <p:ext uri="{BB962C8B-B14F-4D97-AF65-F5344CB8AC3E}">
        <p14:creationId xmlns:p14="http://schemas.microsoft.com/office/powerpoint/2010/main" val="329060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E4096D71-2C5E-48F2-9206-2CA0A3DDE9DD}" type="slidenum">
              <a:rPr lang="de-DE" smtClean="0"/>
              <a:pPr>
                <a:defRPr/>
              </a:pPr>
              <a:t>3</a:t>
            </a:fld>
            <a:endParaRPr lang="de-DE" dirty="0"/>
          </a:p>
        </p:txBody>
      </p:sp>
    </p:spTree>
    <p:extLst>
      <p:ext uri="{BB962C8B-B14F-4D97-AF65-F5344CB8AC3E}">
        <p14:creationId xmlns:p14="http://schemas.microsoft.com/office/powerpoint/2010/main" val="329060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E4096D71-2C5E-48F2-9206-2CA0A3DDE9DD}" type="slidenum">
              <a:rPr lang="de-DE" smtClean="0"/>
              <a:pPr>
                <a:defRPr/>
              </a:pPr>
              <a:t>4</a:t>
            </a:fld>
            <a:endParaRPr lang="de-DE" dirty="0"/>
          </a:p>
        </p:txBody>
      </p:sp>
    </p:spTree>
    <p:extLst>
      <p:ext uri="{BB962C8B-B14F-4D97-AF65-F5344CB8AC3E}">
        <p14:creationId xmlns:p14="http://schemas.microsoft.com/office/powerpoint/2010/main" val="329060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E4096D71-2C5E-48F2-9206-2CA0A3DDE9DD}" type="slidenum">
              <a:rPr lang="de-DE" smtClean="0"/>
              <a:pPr>
                <a:defRPr/>
              </a:pPr>
              <a:t>5</a:t>
            </a:fld>
            <a:endParaRPr lang="de-DE" dirty="0"/>
          </a:p>
        </p:txBody>
      </p:sp>
    </p:spTree>
    <p:extLst>
      <p:ext uri="{BB962C8B-B14F-4D97-AF65-F5344CB8AC3E}">
        <p14:creationId xmlns:p14="http://schemas.microsoft.com/office/powerpoint/2010/main" val="329060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E4096D71-2C5E-48F2-9206-2CA0A3DDE9DD}" type="slidenum">
              <a:rPr lang="de-DE" smtClean="0"/>
              <a:pPr>
                <a:defRPr/>
              </a:pPr>
              <a:t>6</a:t>
            </a:fld>
            <a:endParaRPr lang="de-DE" dirty="0"/>
          </a:p>
        </p:txBody>
      </p:sp>
    </p:spTree>
    <p:extLst>
      <p:ext uri="{BB962C8B-B14F-4D97-AF65-F5344CB8AC3E}">
        <p14:creationId xmlns:p14="http://schemas.microsoft.com/office/powerpoint/2010/main" val="329060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E4096D71-2C5E-48F2-9206-2CA0A3DDE9DD}" type="slidenum">
              <a:rPr lang="de-DE" smtClean="0"/>
              <a:pPr>
                <a:defRPr/>
              </a:pPr>
              <a:t>7</a:t>
            </a:fld>
            <a:endParaRPr lang="de-DE" dirty="0"/>
          </a:p>
        </p:txBody>
      </p:sp>
    </p:spTree>
    <p:extLst>
      <p:ext uri="{BB962C8B-B14F-4D97-AF65-F5344CB8AC3E}">
        <p14:creationId xmlns:p14="http://schemas.microsoft.com/office/powerpoint/2010/main" val="329060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DD5F1B-ADB7-412D-98B6-778E2C9EEA8D}" type="slidenum">
              <a:rPr lang="de-DE" smtClean="0">
                <a:latin typeface="Arial" charset="0"/>
              </a:rPr>
              <a:pPr fontAlgn="base">
                <a:spcBef>
                  <a:spcPct val="0"/>
                </a:spcBef>
                <a:spcAft>
                  <a:spcPct val="0"/>
                </a:spcAft>
                <a:defRPr/>
              </a:pPr>
              <a:t>8</a:t>
            </a:fld>
            <a:endParaRPr lang="de-DE" dirty="0" smtClean="0">
              <a:latin typeface="Arial" charset="0"/>
            </a:endParaRPr>
          </a:p>
        </p:txBody>
      </p:sp>
      <p:sp>
        <p:nvSpPr>
          <p:cNvPr id="75779" name="Slide Image Placeholder 1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Notes Placeholder 1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2143125"/>
          </a:xfrm>
          <a:prstGeom prst="rect">
            <a:avLst/>
          </a:prstGeom>
          <a:solidFill>
            <a:schemeClr val="bg1">
              <a:alpha val="74901"/>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236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7"/>
            <a:ext cx="8494713" cy="4391026"/>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83127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46548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4148860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60984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7" name="Text Placeholder 3"/>
          <p:cNvSpPr>
            <a:spLocks noGrp="1"/>
          </p:cNvSpPr>
          <p:nvPr>
            <p:ph type="body" sz="quarter" idx="12"/>
          </p:nvPr>
        </p:nvSpPr>
        <p:spPr>
          <a:xfrm>
            <a:off x="3220725"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14651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rtlCol="0">
            <a:noAutofit/>
          </a:bodyPr>
          <a:lstStyle>
            <a:lvl1pPr algn="ctr">
              <a:defRPr b="0"/>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0687"/>
            <a:ext cx="5238000" cy="4391025"/>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395341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327905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30780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428621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13" name="Text Placeholder 3"/>
          <p:cNvSpPr>
            <a:spLocks noGrp="1"/>
          </p:cNvSpPr>
          <p:nvPr>
            <p:ph type="body" sz="quarter" idx="14"/>
          </p:nvPr>
        </p:nvSpPr>
        <p:spPr>
          <a:xfrm>
            <a:off x="46548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de-DE" noProof="0"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de-DE" noProof="0" dirty="0"/>
          </a:p>
        </p:txBody>
      </p:sp>
    </p:spTree>
    <p:extLst>
      <p:ext uri="{BB962C8B-B14F-4D97-AF65-F5344CB8AC3E}">
        <p14:creationId xmlns:p14="http://schemas.microsoft.com/office/powerpoint/2010/main" val="84020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27024" y="1690688"/>
            <a:ext cx="8493125" cy="4395787"/>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dirty="0"/>
          </a:p>
        </p:txBody>
      </p:sp>
    </p:spTree>
    <p:extLst>
      <p:ext uri="{BB962C8B-B14F-4D97-AF65-F5344CB8AC3E}">
        <p14:creationId xmlns:p14="http://schemas.microsoft.com/office/powerpoint/2010/main" val="124492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24000" y="1692000"/>
            <a:ext cx="8494713" cy="2816156"/>
          </a:xfrm>
        </p:spPr>
        <p:txBody>
          <a:bodyPr>
            <a:noAutofit/>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105394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03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2143125"/>
          </a:xfrm>
          <a:prstGeom prst="rect">
            <a:avLst/>
          </a:prstGeom>
          <a:solidFill>
            <a:schemeClr val="bg1">
              <a:alpha val="74901"/>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extLst>
      <p:ext uri="{BB962C8B-B14F-4D97-AF65-F5344CB8AC3E}">
        <p14:creationId xmlns:p14="http://schemas.microsoft.com/office/powerpoint/2010/main" val="966422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TextBox 10"/>
          <p:cNvSpPr txBox="1">
            <a:spLocks noChangeArrowheads="1"/>
          </p:cNvSpPr>
          <p:nvPr userDrawn="1"/>
        </p:nvSpPr>
        <p:spPr bwMode="gray">
          <a:xfrm>
            <a:off x="323850" y="323850"/>
            <a:ext cx="53117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400" b="1" dirty="0" smtClean="0">
                <a:solidFill>
                  <a:schemeClr val="accent2"/>
                </a:solidFill>
              </a:rPr>
              <a:t>© </a:t>
            </a:r>
            <a:r>
              <a:rPr lang="de-DE" sz="2400" b="1" dirty="0" smtClean="0">
                <a:solidFill>
                  <a:schemeClr val="accent2"/>
                </a:solidFill>
              </a:rPr>
              <a:t>2014 SAP AG. All </a:t>
            </a:r>
            <a:r>
              <a:rPr lang="de-DE" sz="2400" b="1" dirty="0" err="1" smtClean="0">
                <a:solidFill>
                  <a:schemeClr val="accent2"/>
                </a:solidFill>
              </a:rPr>
              <a:t>rights</a:t>
            </a:r>
            <a:r>
              <a:rPr lang="de-DE" sz="2400" b="1" dirty="0" smtClean="0">
                <a:solidFill>
                  <a:schemeClr val="accent2"/>
                </a:solidFill>
              </a:rPr>
              <a:t> </a:t>
            </a:r>
            <a:r>
              <a:rPr lang="de-DE" sz="2400" b="1" dirty="0" err="1" smtClean="0">
                <a:solidFill>
                  <a:schemeClr val="accent2"/>
                </a:solidFill>
              </a:rPr>
              <a:t>reserved</a:t>
            </a:r>
            <a:r>
              <a:rPr lang="de-DE" sz="2400" b="1" dirty="0" smtClean="0">
                <a:solidFill>
                  <a:schemeClr val="accent2"/>
                </a:solidFill>
              </a:rPr>
              <a:t>.</a:t>
            </a:r>
          </a:p>
        </p:txBody>
      </p:sp>
      <p:sp>
        <p:nvSpPr>
          <p:cNvPr id="3" name="TextBox 11"/>
          <p:cNvSpPr txBox="1">
            <a:spLocks noChangeArrowheads="1"/>
          </p:cNvSpPr>
          <p:nvPr userDrawn="1"/>
        </p:nvSpPr>
        <p:spPr bwMode="gray">
          <a:xfrm>
            <a:off x="323850" y="1673225"/>
            <a:ext cx="41656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800" noProof="1" smtClean="0">
                <a:ea typeface="MS PGothic" pitchFamily="34" charset="-128"/>
              </a:rPr>
              <a:t>No part of this publication may be reproduced or transmitted in any form or for any purpose without the express permission of SAP AG. The information contained herein may be changed without prior notice.</a:t>
            </a:r>
          </a:p>
          <a:p>
            <a:pPr eaLnBrk="1" hangingPunct="1">
              <a:spcBef>
                <a:spcPts val="600"/>
              </a:spcBef>
              <a:defRPr/>
            </a:pPr>
            <a:r>
              <a:rPr lang="en-US" sz="800" noProof="1" smtClean="0">
                <a:ea typeface="MS PGothic" pitchFamily="34" charset="-128"/>
              </a:rPr>
              <a:t>Some software products marketed by SAP AG and its distributors contain proprietary software components of other software vendors.</a:t>
            </a:r>
          </a:p>
          <a:p>
            <a:pPr eaLnBrk="1" hangingPunct="1">
              <a:spcBef>
                <a:spcPts val="600"/>
              </a:spcBef>
              <a:defRPr/>
            </a:pPr>
            <a:r>
              <a:rPr lang="en-US" sz="800" noProof="1" smtClean="0">
                <a:ea typeface="MS PGothic" pitchFamily="34" charset="-128"/>
              </a:rPr>
              <a:t>Microsoft, Windows, Excel, Outlook, PowerPoint, Silverlight, and Visual Studio are registered trademarks of Microsoft Corporation. </a:t>
            </a:r>
          </a:p>
          <a:p>
            <a:pPr eaLnBrk="1" hangingPunct="1">
              <a:spcBef>
                <a:spcPts val="600"/>
              </a:spcBef>
              <a:defRPr/>
            </a:pPr>
            <a:r>
              <a:rPr lang="en-US" sz="800" noProof="1" smtClean="0">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eaLnBrk="1" hangingPunct="1">
              <a:spcBef>
                <a:spcPts val="600"/>
              </a:spcBef>
              <a:defRPr/>
            </a:pPr>
            <a:r>
              <a:rPr lang="en-US" sz="800" noProof="1" smtClean="0">
                <a:ea typeface="MS PGothic" pitchFamily="34" charset="-128"/>
              </a:rPr>
              <a:t>Linux is the registered trademark of Linus Torvalds in the United States and other countries.</a:t>
            </a:r>
          </a:p>
          <a:p>
            <a:pPr eaLnBrk="1" hangingPunct="1">
              <a:spcBef>
                <a:spcPts val="600"/>
              </a:spcBef>
              <a:defRPr/>
            </a:pPr>
            <a:r>
              <a:rPr lang="en-US" sz="800" noProof="1" smtClean="0">
                <a:ea typeface="MS PGothic" pitchFamily="34" charset="-128"/>
              </a:rPr>
              <a:t>Adobe, the Adobe logo, Acrobat, PostScript, and Reader are trademarks or registered trademarks of Adobe Systems Incorporated in the United States and other countries.</a:t>
            </a:r>
          </a:p>
          <a:p>
            <a:pPr eaLnBrk="1" hangingPunct="1">
              <a:spcBef>
                <a:spcPts val="600"/>
              </a:spcBef>
              <a:defRPr/>
            </a:pPr>
            <a:r>
              <a:rPr lang="en-US" sz="800" noProof="1" smtClean="0">
                <a:ea typeface="MS PGothic" pitchFamily="34" charset="-128"/>
              </a:rPr>
              <a:t>Oracle and Java are registered trademarks of Oracle and its affiliates.</a:t>
            </a:r>
          </a:p>
          <a:p>
            <a:pPr eaLnBrk="1" hangingPunct="1">
              <a:spcBef>
                <a:spcPts val="600"/>
              </a:spcBef>
              <a:defRPr/>
            </a:pPr>
            <a:r>
              <a:rPr lang="en-US" sz="800" noProof="1" smtClean="0">
                <a:ea typeface="MS PGothic" pitchFamily="34" charset="-128"/>
              </a:rPr>
              <a:t>UNIX, X/Open, OSF/1, and Motif are registered trademarks of the Open Group.</a:t>
            </a:r>
          </a:p>
          <a:p>
            <a:pPr eaLnBrk="1" hangingPunct="1">
              <a:spcBef>
                <a:spcPts val="600"/>
              </a:spcBef>
              <a:defRPr/>
            </a:pPr>
            <a:r>
              <a:rPr lang="en-US" sz="800" noProof="1" smtClean="0">
                <a:ea typeface="MS PGothic" pitchFamily="34" charset="-128"/>
              </a:rPr>
              <a:t>Citrix, ICA, Program Neighborhood, MetaFrame, WinFrame, VideoFrame, and MultiWin </a:t>
            </a:r>
            <a:br>
              <a:rPr lang="en-US" sz="800" noProof="1" smtClean="0">
                <a:ea typeface="MS PGothic" pitchFamily="34" charset="-128"/>
              </a:rPr>
            </a:br>
            <a:r>
              <a:rPr lang="en-US" sz="800" noProof="1" smtClean="0">
                <a:ea typeface="MS PGothic" pitchFamily="34" charset="-128"/>
              </a:rPr>
              <a:t>are trademarks or registered trademarks of Citrix Systems Inc.</a:t>
            </a:r>
          </a:p>
          <a:p>
            <a:pPr eaLnBrk="1" hangingPunct="1">
              <a:spcBef>
                <a:spcPts val="600"/>
              </a:spcBef>
              <a:defRPr/>
            </a:pPr>
            <a:r>
              <a:rPr lang="en-US" sz="800" noProof="1" smtClean="0">
                <a:ea typeface="MS PGothic" pitchFamily="34" charset="-128"/>
              </a:rPr>
              <a:t>HTML, XML, XHTML, and W3C are trademarks or registered trademarks of W3C</a:t>
            </a:r>
            <a:r>
              <a:rPr lang="en-US" sz="800" baseline="30000" noProof="1" smtClean="0">
                <a:ea typeface="MS PGothic" pitchFamily="34" charset="-128"/>
              </a:rPr>
              <a:t>®</a:t>
            </a:r>
            <a:r>
              <a:rPr lang="en-US" sz="800" noProof="1" smtClean="0">
                <a:ea typeface="MS PGothic" pitchFamily="34" charset="-128"/>
              </a:rPr>
              <a:t>, </a:t>
            </a:r>
            <a:br>
              <a:rPr lang="en-US" sz="800" noProof="1" smtClean="0">
                <a:ea typeface="MS PGothic" pitchFamily="34" charset="-128"/>
              </a:rPr>
            </a:br>
            <a:r>
              <a:rPr lang="en-US" sz="800" noProof="1" smtClean="0">
                <a:ea typeface="MS PGothic" pitchFamily="34" charset="-128"/>
              </a:rPr>
              <a:t>World Wide Web Consortium, Massachusetts Institute of Technology. </a:t>
            </a:r>
          </a:p>
          <a:p>
            <a:pPr eaLnBrk="1" hangingPunct="1">
              <a:spcBef>
                <a:spcPts val="600"/>
              </a:spcBef>
              <a:defRPr/>
            </a:pPr>
            <a:r>
              <a:rPr lang="en-US" sz="800" noProof="1" smtClean="0">
                <a:ea typeface="MS PGothic" pitchFamily="34" charset="-128"/>
              </a:rPr>
              <a:t>Apple, App Store, iBooks, iPad, iPhone, iPhoto, iPod, iTunes, Multi-Touch, Objective-C, Retina, Safari, Siri, and Xcode are trademarks or registered trademarks of Apple Inc.</a:t>
            </a:r>
          </a:p>
          <a:p>
            <a:pPr eaLnBrk="1" hangingPunct="1">
              <a:spcBef>
                <a:spcPts val="600"/>
              </a:spcBef>
              <a:defRPr/>
            </a:pPr>
            <a:r>
              <a:rPr lang="en-US" sz="800" noProof="1" smtClean="0">
                <a:ea typeface="MS PGothic" pitchFamily="34" charset="-128"/>
              </a:rPr>
              <a:t>IOS is a registered trademark of Cisco Systems Inc.</a:t>
            </a:r>
          </a:p>
          <a:p>
            <a:pPr eaLnBrk="1" hangingPunct="1">
              <a:spcBef>
                <a:spcPts val="600"/>
              </a:spcBef>
              <a:defRPr/>
            </a:pPr>
            <a:r>
              <a:rPr lang="en-US" sz="800" noProof="1" smtClean="0">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4" name="TextBox 12"/>
          <p:cNvSpPr txBox="1">
            <a:spLocks noChangeArrowheads="1"/>
          </p:cNvSpPr>
          <p:nvPr userDrawn="1"/>
        </p:nvSpPr>
        <p:spPr bwMode="gray">
          <a:xfrm>
            <a:off x="4654550" y="1673225"/>
            <a:ext cx="41656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800" noProof="1" smtClean="0">
                <a:ea typeface="MS PGothic" pitchFamily="34" charset="-128"/>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eaLnBrk="1" hangingPunct="1">
              <a:spcBef>
                <a:spcPts val="600"/>
              </a:spcBef>
              <a:defRPr/>
            </a:pPr>
            <a:r>
              <a:rPr lang="en-US" sz="800" noProof="1" smtClean="0">
                <a:ea typeface="MS PGothic" pitchFamily="34" charset="-128"/>
              </a:rPr>
              <a:t>INTERMEC is a registered trademark of Intermec Technologies Corporation.</a:t>
            </a:r>
          </a:p>
          <a:p>
            <a:pPr eaLnBrk="1" hangingPunct="1">
              <a:spcBef>
                <a:spcPts val="600"/>
              </a:spcBef>
              <a:defRPr/>
            </a:pPr>
            <a:r>
              <a:rPr lang="en-US" sz="800" noProof="1" smtClean="0">
                <a:ea typeface="MS PGothic" pitchFamily="34" charset="-128"/>
              </a:rPr>
              <a:t>Wi-Fi is a registered trademark of Wi-Fi Alliance.</a:t>
            </a:r>
          </a:p>
          <a:p>
            <a:pPr eaLnBrk="1" hangingPunct="1">
              <a:spcBef>
                <a:spcPts val="600"/>
              </a:spcBef>
              <a:defRPr/>
            </a:pPr>
            <a:r>
              <a:rPr lang="en-US" sz="800" noProof="1" smtClean="0">
                <a:ea typeface="MS PGothic" pitchFamily="34" charset="-128"/>
              </a:rPr>
              <a:t>Bluetooth is a registered trademark of Bluetooth SIG Inc.</a:t>
            </a:r>
          </a:p>
          <a:p>
            <a:pPr eaLnBrk="1" hangingPunct="1">
              <a:spcBef>
                <a:spcPts val="600"/>
              </a:spcBef>
              <a:defRPr/>
            </a:pPr>
            <a:r>
              <a:rPr lang="en-US" sz="800" noProof="1" smtClean="0">
                <a:ea typeface="MS PGothic" pitchFamily="34" charset="-128"/>
              </a:rPr>
              <a:t>Motorola is a registered trademark of Motorola Trademark Holdings LLC. </a:t>
            </a:r>
          </a:p>
          <a:p>
            <a:pPr eaLnBrk="1" hangingPunct="1">
              <a:spcBef>
                <a:spcPts val="600"/>
              </a:spcBef>
              <a:defRPr/>
            </a:pPr>
            <a:r>
              <a:rPr lang="en-US" sz="800" noProof="1" smtClean="0">
                <a:ea typeface="MS PGothic" pitchFamily="34" charset="-128"/>
              </a:rPr>
              <a:t>Computop is a registered trademark of Computop Wirtschaftsinformatik GmbH.</a:t>
            </a:r>
          </a:p>
          <a:p>
            <a:pPr eaLnBrk="1" hangingPunct="1">
              <a:spcBef>
                <a:spcPts val="600"/>
              </a:spcBef>
              <a:defRPr/>
            </a:pPr>
            <a:r>
              <a:rPr lang="en-US" sz="800" noProof="1" smtClean="0">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eaLnBrk="1" hangingPunct="1">
              <a:spcBef>
                <a:spcPts val="600"/>
              </a:spcBef>
              <a:defRPr/>
            </a:pPr>
            <a:r>
              <a:rPr lang="en-US" sz="800" noProof="1" smtClean="0">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eaLnBrk="1" hangingPunct="1">
              <a:spcBef>
                <a:spcPts val="600"/>
              </a:spcBef>
              <a:defRPr/>
            </a:pPr>
            <a:r>
              <a:rPr lang="en-US" sz="800" noProof="1" smtClean="0">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eaLnBrk="1" hangingPunct="1">
              <a:spcBef>
                <a:spcPts val="600"/>
              </a:spcBef>
              <a:defRPr/>
            </a:pPr>
            <a:r>
              <a:rPr lang="en-US" sz="800" noProof="1" smtClean="0">
                <a:ea typeface="MS PGothic" pitchFamily="34" charset="-128"/>
              </a:rPr>
              <a:t>Crossgate, m@gic EDDY, B2B 360°, and B2B 360° Services are registered trademarks of Crossgate AG in Germany and other countries. Crossgate is an SAP company.</a:t>
            </a:r>
          </a:p>
          <a:p>
            <a:pPr eaLnBrk="1" hangingPunct="1">
              <a:spcBef>
                <a:spcPts val="600"/>
              </a:spcBef>
              <a:defRPr/>
            </a:pPr>
            <a:r>
              <a:rPr lang="en-US" sz="800" noProof="1" smtClean="0">
                <a:ea typeface="MS PGothic" pitchFamily="34" charset="-128"/>
              </a:rPr>
              <a:t>All other product and service names mentioned are the trademarks of their respective companies. Data contained in this document serves informational purposes only. National product specifications may vary.</a:t>
            </a:r>
          </a:p>
          <a:p>
            <a:pPr eaLnBrk="1" hangingPunct="1">
              <a:spcBef>
                <a:spcPts val="600"/>
              </a:spcBef>
              <a:defRPr/>
            </a:pPr>
            <a:r>
              <a:rPr lang="en-US" sz="800" noProof="1" smtClean="0">
                <a:ea typeface="MS PGothic" pitchFamily="34" charset="-128"/>
              </a:rPr>
              <a:t>The information in this document is proprietary to SAP. No part of this document may be reproduced, copied, or transmitted in any form or for any purpose without the express prior written permission of SAP AG.</a:t>
            </a:r>
          </a:p>
        </p:txBody>
      </p:sp>
    </p:spTree>
    <p:extLst>
      <p:ext uri="{BB962C8B-B14F-4D97-AF65-F5344CB8AC3E}">
        <p14:creationId xmlns:p14="http://schemas.microsoft.com/office/powerpoint/2010/main" val="2078824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spTree>
      <p:nvGrpSpPr>
        <p:cNvPr id="1" name=""/>
        <p:cNvGrpSpPr/>
        <p:nvPr/>
      </p:nvGrpSpPr>
      <p:grpSpPr>
        <a:xfrm>
          <a:off x="0" y="0"/>
          <a:ext cx="0" cy="0"/>
          <a:chOff x="0" y="0"/>
          <a:chExt cx="0" cy="0"/>
        </a:xfrm>
      </p:grpSpPr>
      <p:sp>
        <p:nvSpPr>
          <p:cNvPr id="2" name="TextBox 10"/>
          <p:cNvSpPr txBox="1">
            <a:spLocks noChangeArrowheads="1"/>
          </p:cNvSpPr>
          <p:nvPr userDrawn="1"/>
        </p:nvSpPr>
        <p:spPr bwMode="gray">
          <a:xfrm>
            <a:off x="323850" y="323850"/>
            <a:ext cx="7359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400" b="1" dirty="0" smtClean="0">
                <a:solidFill>
                  <a:schemeClr val="accent2"/>
                </a:solidFill>
              </a:rPr>
              <a:t>© </a:t>
            </a:r>
            <a:r>
              <a:rPr lang="de-DE" sz="2400" b="1" dirty="0" smtClean="0">
                <a:solidFill>
                  <a:schemeClr val="accent2"/>
                </a:solidFill>
              </a:rPr>
              <a:t>2014 SAP AG. Alle Rechte vorbehalten.</a:t>
            </a:r>
          </a:p>
        </p:txBody>
      </p:sp>
      <p:sp>
        <p:nvSpPr>
          <p:cNvPr id="3" name="TextBox 11"/>
          <p:cNvSpPr txBox="1">
            <a:spLocks noChangeArrowheads="1"/>
          </p:cNvSpPr>
          <p:nvPr userDrawn="1"/>
        </p:nvSpPr>
        <p:spPr bwMode="gray">
          <a:xfrm>
            <a:off x="323850" y="1692275"/>
            <a:ext cx="4165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defRPr/>
            </a:pPr>
            <a:r>
              <a:rPr lang="en-US" sz="800" noProof="1" smtClean="0">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eaLnBrk="1" hangingPunct="1">
              <a:spcBef>
                <a:spcPts val="400"/>
              </a:spcBef>
              <a:defRPr/>
            </a:pPr>
            <a:r>
              <a:rPr lang="en-US" sz="800" noProof="1" smtClean="0">
                <a:ea typeface="MS PGothic" pitchFamily="34" charset="-128"/>
              </a:rPr>
              <a:t>Die von SAP AG oder deren Vertriebsfirmen angebotenen Softwareprodukte können Softwarekomponenten auch anderer Softwarehersteller enthalten.</a:t>
            </a:r>
          </a:p>
          <a:p>
            <a:pPr eaLnBrk="1" hangingPunct="1">
              <a:spcBef>
                <a:spcPts val="400"/>
              </a:spcBef>
              <a:defRPr/>
            </a:pPr>
            <a:r>
              <a:rPr lang="en-US" sz="800" noProof="1" smtClean="0">
                <a:ea typeface="MS PGothic" pitchFamily="34" charset="-128"/>
              </a:rPr>
              <a:t>Microsoft, Windows, Excel, Outlook, und PowerPoint sind eingetragene Marken der Microsoft Corporation. </a:t>
            </a:r>
          </a:p>
          <a:p>
            <a:pPr eaLnBrk="1" hangingPunct="1">
              <a:spcBef>
                <a:spcPts val="400"/>
              </a:spcBef>
              <a:defRPr/>
            </a:pPr>
            <a:r>
              <a:rPr lang="en-US" sz="800" noProof="1" smtClean="0">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eaLnBrk="1" hangingPunct="1">
              <a:spcBef>
                <a:spcPts val="400"/>
              </a:spcBef>
              <a:defRPr/>
            </a:pPr>
            <a:r>
              <a:rPr lang="en-US" sz="800" noProof="1" smtClean="0">
                <a:ea typeface="MS PGothic" pitchFamily="34" charset="-128"/>
              </a:rPr>
              <a:t>Linux ist eine eingetragene Marke von Linus Torvalds in den USA und anderen Ländern.</a:t>
            </a:r>
          </a:p>
          <a:p>
            <a:pPr eaLnBrk="1" hangingPunct="1">
              <a:spcBef>
                <a:spcPts val="400"/>
              </a:spcBef>
              <a:defRPr/>
            </a:pPr>
            <a:r>
              <a:rPr lang="en-US" sz="800" noProof="1" smtClean="0">
                <a:ea typeface="MS PGothic" pitchFamily="34" charset="-128"/>
              </a:rPr>
              <a:t>Adobe, das Adobe-Logo, Acrobat, PostScript und Reader sind Marken oder eingetragene Marken von Adobe Systems Incorporated in den USA und/oder anderen Ländern.</a:t>
            </a:r>
          </a:p>
          <a:p>
            <a:pPr eaLnBrk="1" hangingPunct="1">
              <a:spcBef>
                <a:spcPts val="400"/>
              </a:spcBef>
              <a:defRPr/>
            </a:pPr>
            <a:r>
              <a:rPr lang="en-US" sz="800" noProof="1" smtClean="0">
                <a:ea typeface="MS PGothic" pitchFamily="34" charset="-128"/>
              </a:rPr>
              <a:t>Oracle und Java sind eingetragene Marken von Oracle und/oder ihrer Tochtergesellschaften. </a:t>
            </a:r>
          </a:p>
          <a:p>
            <a:pPr eaLnBrk="1" hangingPunct="1">
              <a:spcBef>
                <a:spcPts val="400"/>
              </a:spcBef>
              <a:defRPr/>
            </a:pPr>
            <a:r>
              <a:rPr lang="en-US" sz="800" noProof="1" smtClean="0">
                <a:ea typeface="MS PGothic" pitchFamily="34" charset="-128"/>
              </a:rPr>
              <a:t>UNIX, X/Open, OSF/1 und Motif sind eingetragene Marken der Open Group.</a:t>
            </a:r>
          </a:p>
          <a:p>
            <a:pPr eaLnBrk="1" hangingPunct="1">
              <a:spcBef>
                <a:spcPts val="400"/>
              </a:spcBef>
              <a:defRPr/>
            </a:pPr>
            <a:r>
              <a:rPr lang="en-US" sz="800" noProof="1" smtClean="0">
                <a:ea typeface="MS PGothic" pitchFamily="34" charset="-128"/>
              </a:rPr>
              <a:t>Citrix, ICA, Program Neighborhood, MetaFrame, WinFrame, VideoFrame und MultiWin </a:t>
            </a:r>
            <a:br>
              <a:rPr lang="en-US" sz="800" noProof="1" smtClean="0">
                <a:ea typeface="MS PGothic" pitchFamily="34" charset="-128"/>
              </a:rPr>
            </a:br>
            <a:r>
              <a:rPr lang="en-US" sz="800" noProof="1" smtClean="0">
                <a:ea typeface="MS PGothic" pitchFamily="34" charset="-128"/>
              </a:rPr>
              <a:t>sind Marken oder eingetragene Marken von Citrix Systems, Inc.</a:t>
            </a:r>
          </a:p>
          <a:p>
            <a:pPr eaLnBrk="1" hangingPunct="1">
              <a:spcBef>
                <a:spcPts val="400"/>
              </a:spcBef>
              <a:defRPr/>
            </a:pPr>
            <a:r>
              <a:rPr lang="en-US" sz="800" noProof="1" smtClean="0">
                <a:ea typeface="MS PGothic" pitchFamily="34" charset="-128"/>
              </a:rPr>
              <a:t>HTML, XML, XHTML und W3C sind Marken oder eingetragene Marken des W3C</a:t>
            </a:r>
            <a:r>
              <a:rPr lang="en-US" sz="800" baseline="30000" noProof="1" smtClean="0">
                <a:ea typeface="MS PGothic" pitchFamily="34" charset="-128"/>
              </a:rPr>
              <a:t>®</a:t>
            </a:r>
            <a:r>
              <a:rPr lang="en-US" sz="800" noProof="1" smtClean="0">
                <a:ea typeface="MS PGothic" pitchFamily="34" charset="-128"/>
              </a:rPr>
              <a:t>, </a:t>
            </a:r>
            <a:br>
              <a:rPr lang="en-US" sz="800" noProof="1" smtClean="0">
                <a:ea typeface="MS PGothic" pitchFamily="34" charset="-128"/>
              </a:rPr>
            </a:br>
            <a:r>
              <a:rPr lang="en-US" sz="800" noProof="1" smtClean="0">
                <a:ea typeface="MS PGothic" pitchFamily="34" charset="-128"/>
              </a:rPr>
              <a:t>World Wide Web Consortium, Massachusetts Institute of Technology. </a:t>
            </a:r>
          </a:p>
          <a:p>
            <a:pPr eaLnBrk="1" hangingPunct="1">
              <a:spcBef>
                <a:spcPts val="400"/>
              </a:spcBef>
              <a:defRPr/>
            </a:pPr>
            <a:r>
              <a:rPr lang="en-US" sz="800" noProof="1" smtClean="0">
                <a:ea typeface="MS PGothic" pitchFamily="34" charset="-128"/>
              </a:rPr>
              <a:t>Apple, App Store, iBooks, iPad, iPhone, iPhoto, iPod, iTunes, Multi-Touch, Objective-C, Retina, Safari, Siri und Xcode sind Marken oder eingetragene Marken der Apple Inc.</a:t>
            </a:r>
          </a:p>
          <a:p>
            <a:pPr eaLnBrk="1" hangingPunct="1">
              <a:spcBef>
                <a:spcPts val="400"/>
              </a:spcBef>
              <a:defRPr/>
            </a:pPr>
            <a:r>
              <a:rPr lang="en-US" sz="800" noProof="1" smtClean="0">
                <a:ea typeface="MS PGothic" pitchFamily="34" charset="-128"/>
              </a:rPr>
              <a:t>IOS ist eine eingetragene Marke von Cisco Systems Inc.</a:t>
            </a:r>
          </a:p>
          <a:p>
            <a:pPr eaLnBrk="1" hangingPunct="1">
              <a:spcBef>
                <a:spcPts val="400"/>
              </a:spcBef>
              <a:defRPr/>
            </a:pPr>
            <a:r>
              <a:rPr lang="en-US" sz="800" noProof="1" smtClean="0">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4" name="TextBox 12"/>
          <p:cNvSpPr txBox="1">
            <a:spLocks noChangeArrowheads="1"/>
          </p:cNvSpPr>
          <p:nvPr userDrawn="1"/>
        </p:nvSpPr>
        <p:spPr bwMode="gray">
          <a:xfrm>
            <a:off x="4654550" y="1692275"/>
            <a:ext cx="41656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defRPr/>
            </a:pPr>
            <a:r>
              <a:rPr lang="en-US"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eaLnBrk="1" hangingPunct="1">
              <a:spcBef>
                <a:spcPts val="400"/>
              </a:spcBef>
              <a:defRPr/>
            </a:pPr>
            <a:r>
              <a:rPr lang="en-US" sz="800" noProof="1" smtClean="0">
                <a:solidFill>
                  <a:srgbClr val="000000"/>
                </a:solidFill>
                <a:ea typeface="MS PGothic" pitchFamily="34" charset="-128"/>
              </a:rPr>
              <a:t>INTERMEC ist eine eingetragene Marke der Intermec Technologies Corporation.</a:t>
            </a:r>
          </a:p>
          <a:p>
            <a:pPr eaLnBrk="1" hangingPunct="1">
              <a:spcBef>
                <a:spcPts val="400"/>
              </a:spcBef>
              <a:defRPr/>
            </a:pPr>
            <a:r>
              <a:rPr lang="en-US" sz="800" noProof="1" smtClean="0">
                <a:solidFill>
                  <a:srgbClr val="000000"/>
                </a:solidFill>
                <a:ea typeface="MS PGothic" pitchFamily="34" charset="-128"/>
              </a:rPr>
              <a:t>Wi-Fi ist eine eingetragene Marke der Wi-Fi Alliance.</a:t>
            </a:r>
          </a:p>
          <a:p>
            <a:pPr eaLnBrk="1" hangingPunct="1">
              <a:spcBef>
                <a:spcPts val="400"/>
              </a:spcBef>
              <a:defRPr/>
            </a:pPr>
            <a:r>
              <a:rPr lang="en-US" sz="800" noProof="1" smtClean="0">
                <a:solidFill>
                  <a:srgbClr val="000000"/>
                </a:solidFill>
                <a:ea typeface="MS PGothic" pitchFamily="34" charset="-128"/>
              </a:rPr>
              <a:t>Bluetooth ist eine eingetragene Marke von Bluetooth SIG Inc.</a:t>
            </a:r>
          </a:p>
          <a:p>
            <a:pPr eaLnBrk="1" hangingPunct="1">
              <a:spcBef>
                <a:spcPts val="400"/>
              </a:spcBef>
              <a:defRPr/>
            </a:pPr>
            <a:r>
              <a:rPr lang="en-US" sz="800" noProof="1" smtClean="0">
                <a:solidFill>
                  <a:srgbClr val="000000"/>
                </a:solidFill>
                <a:ea typeface="MS PGothic" pitchFamily="34" charset="-128"/>
              </a:rPr>
              <a:t>Motorola ist eine eingetragene Marke von Motorola Trademark Holdings, LLC. </a:t>
            </a:r>
          </a:p>
          <a:p>
            <a:pPr eaLnBrk="1" hangingPunct="1">
              <a:spcBef>
                <a:spcPts val="400"/>
              </a:spcBef>
              <a:defRPr/>
            </a:pPr>
            <a:r>
              <a:rPr lang="en-US" sz="800" noProof="1" smtClean="0">
                <a:solidFill>
                  <a:srgbClr val="000000"/>
                </a:solidFill>
                <a:ea typeface="MS PGothic" pitchFamily="34" charset="-128"/>
              </a:rPr>
              <a:t>Computop ist eine eingetragene Marke der Computop Wirtschaftsinformatik GmbH.</a:t>
            </a:r>
          </a:p>
          <a:p>
            <a:pPr eaLnBrk="1" hangingPunct="1">
              <a:spcBef>
                <a:spcPts val="400"/>
              </a:spcBef>
              <a:defRPr/>
            </a:pPr>
            <a:r>
              <a:rPr lang="en-US" sz="8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eaLnBrk="1" hangingPunct="1">
              <a:spcBef>
                <a:spcPts val="400"/>
              </a:spcBef>
              <a:defRPr/>
            </a:pPr>
            <a:r>
              <a:rPr lang="en-US" sz="8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oder eingetragene Marken der Business Objects Software Ltd. Business Objects ist ein Unternehmen der SAP AG.</a:t>
            </a:r>
          </a:p>
          <a:p>
            <a:pPr eaLnBrk="1" hangingPunct="1">
              <a:spcBef>
                <a:spcPts val="400"/>
              </a:spcBef>
              <a:defRPr/>
            </a:pPr>
            <a:r>
              <a:rPr lang="en-US" sz="8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SAP AG.</a:t>
            </a:r>
          </a:p>
          <a:p>
            <a:pPr eaLnBrk="1" hangingPunct="1">
              <a:spcBef>
                <a:spcPts val="400"/>
              </a:spcBef>
              <a:defRPr/>
            </a:pPr>
            <a:r>
              <a:rPr lang="en-US" sz="800" noProof="1" smtClean="0">
                <a:solidFill>
                  <a:srgbClr val="000000"/>
                </a:solidFill>
                <a:ea typeface="MS PGothic" pitchFamily="34" charset="-128"/>
              </a:rPr>
              <a:t>Crossgate, m@gic EDDY, B2B 360°, B2B 360°Services sind eingetragene Marken der Crossgate AG in Deutschland und anderen Ländern. Crossgate ist ein Unternehmen der SAP AG.</a:t>
            </a:r>
          </a:p>
          <a:p>
            <a:pPr eaLnBrk="1" hangingPunct="1">
              <a:spcBef>
                <a:spcPts val="400"/>
              </a:spcBef>
              <a:defRPr/>
            </a:pPr>
            <a:r>
              <a:rPr lang="en-US" sz="8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eaLnBrk="1" hangingPunct="1">
              <a:spcBef>
                <a:spcPts val="400"/>
              </a:spcBef>
              <a:defRPr/>
            </a:pPr>
            <a:r>
              <a:rPr lang="en-US" sz="8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in welcher Form auch immer, nur mit ausdrücklicher schriftlicher Genehmigung durch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SAP AG gestattet.</a:t>
            </a:r>
          </a:p>
        </p:txBody>
      </p:sp>
    </p:spTree>
    <p:extLst>
      <p:ext uri="{BB962C8B-B14F-4D97-AF65-F5344CB8AC3E}">
        <p14:creationId xmlns:p14="http://schemas.microsoft.com/office/powerpoint/2010/main" val="2913969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2143125"/>
          </a:xfrm>
          <a:prstGeom prst="rect">
            <a:avLst/>
          </a:prstGeom>
          <a:solidFill>
            <a:schemeClr val="bg1">
              <a:alpha val="74901"/>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a:solidFill>
                <a:srgbClr val="000000"/>
              </a:solidFill>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000000"/>
              </a:solidFill>
              <a:ea typeface="Arial Unicode MS" pitchFamily="34" charset="-128"/>
              <a:cs typeface="Arial Unicode MS" pitchFamily="34" charset="-128"/>
            </a:endParaRPr>
          </a:p>
        </p:txBody>
      </p:sp>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694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2143125"/>
          </a:xfrm>
          <a:prstGeom prst="rect">
            <a:avLst/>
          </a:prstGeom>
          <a:solidFill>
            <a:schemeClr val="bg1">
              <a:alpha val="74901"/>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a:solidFill>
                <a:srgbClr val="000000"/>
              </a:solidFill>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000000"/>
              </a:solidFill>
              <a:ea typeface="Arial Unicode MS" pitchFamily="34" charset="-128"/>
              <a:cs typeface="Arial Unicode MS" pitchFamily="34" charset="-128"/>
            </a:endParaRPr>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extLst>
      <p:ext uri="{BB962C8B-B14F-4D97-AF65-F5344CB8AC3E}">
        <p14:creationId xmlns:p14="http://schemas.microsoft.com/office/powerpoint/2010/main" val="2615697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682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extLst>
      <p:ext uri="{BB962C8B-B14F-4D97-AF65-F5344CB8AC3E}">
        <p14:creationId xmlns:p14="http://schemas.microsoft.com/office/powerpoint/2010/main" val="2403540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22955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000000"/>
              </a:solidFill>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extLst>
      <p:ext uri="{BB962C8B-B14F-4D97-AF65-F5344CB8AC3E}">
        <p14:creationId xmlns:p14="http://schemas.microsoft.com/office/powerpoint/2010/main" val="59269805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spTree>
      <p:nvGrpSpPr>
        <p:cNvPr id="1" name=""/>
        <p:cNvGrpSpPr/>
        <p:nvPr/>
      </p:nvGrpSpPr>
      <p:grpSpPr>
        <a:xfrm>
          <a:off x="0" y="0"/>
          <a:ext cx="0" cy="0"/>
          <a:chOff x="0" y="0"/>
          <a:chExt cx="0" cy="0"/>
        </a:xfrm>
      </p:grpSpPr>
      <p:sp>
        <p:nvSpPr>
          <p:cNvPr id="5" name="Rectangle 10"/>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000000"/>
              </a:solidFill>
              <a:ea typeface="Arial Unicode MS" pitchFamily="34" charset="-128"/>
              <a:cs typeface="Arial Unicode MS" pitchFamily="34" charset="-128"/>
            </a:endParaRPr>
          </a:p>
        </p:txBody>
      </p:sp>
      <p:pic>
        <p:nvPicPr>
          <p:cNvPr id="6"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en-US" noProof="0" dirty="0"/>
          </a:p>
        </p:txBody>
      </p:sp>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extLst>
      <p:ext uri="{BB962C8B-B14F-4D97-AF65-F5344CB8AC3E}">
        <p14:creationId xmlns:p14="http://schemas.microsoft.com/office/powerpoint/2010/main" val="29181884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000000"/>
              </a:solidFill>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477838"/>
            <a:ext cx="1831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4604385"/>
            <a:ext cx="8496300" cy="1477328"/>
          </a:xfrm>
        </p:spPr>
        <p:txBody>
          <a:bodyPr anchor="b">
            <a:noAutofit/>
          </a:bodyPr>
          <a:lstStyle>
            <a:lvl1pPr>
              <a:spcBef>
                <a:spcPts val="0"/>
              </a:spcBef>
              <a:defRPr sz="16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5719226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5558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4000" y="324000"/>
            <a:ext cx="8280000" cy="738000"/>
          </a:xfrm>
        </p:spPr>
        <p:txBody>
          <a:bodyPr anchor="t">
            <a:noAutofit/>
          </a:bodyPr>
          <a:lstStyle>
            <a:lvl1pPr>
              <a:defRPr sz="48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72368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Tree>
    <p:extLst>
      <p:ext uri="{BB962C8B-B14F-4D97-AF65-F5344CB8AC3E}">
        <p14:creationId xmlns:p14="http://schemas.microsoft.com/office/powerpoint/2010/main" val="212145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7"/>
            <a:ext cx="8494713" cy="4391026"/>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2331244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4654800" y="1691999"/>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2787261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6098400"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7" name="Text Placeholder 3"/>
          <p:cNvSpPr>
            <a:spLocks noGrp="1"/>
          </p:cNvSpPr>
          <p:nvPr>
            <p:ph type="body" sz="quarter" idx="12"/>
          </p:nvPr>
        </p:nvSpPr>
        <p:spPr>
          <a:xfrm>
            <a:off x="3220725" y="1691999"/>
            <a:ext cx="2721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extLst>
      <p:ext uri="{BB962C8B-B14F-4D97-AF65-F5344CB8AC3E}">
        <p14:creationId xmlns:p14="http://schemas.microsoft.com/office/powerpoint/2010/main" val="264942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rtlCol="0">
            <a:noAutofit/>
          </a:bodyPr>
          <a:lstStyle>
            <a:lvl1pPr algn="ctr">
              <a:defRPr b="0"/>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0687"/>
            <a:ext cx="5238000" cy="4391025"/>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1753328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41652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1234645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dirty="0" smtClean="0"/>
              <a:t>Click icon to add picture</a:t>
            </a:r>
            <a:endParaRPr lang="de-DE" noProof="0" dirty="0"/>
          </a:p>
        </p:txBody>
      </p:sp>
      <p:sp>
        <p:nvSpPr>
          <p:cNvPr id="7" name="Text Placeholder 6"/>
          <p:cNvSpPr>
            <a:spLocks noGrp="1"/>
          </p:cNvSpPr>
          <p:nvPr>
            <p:ph type="body" sz="quarter" idx="11"/>
          </p:nvPr>
        </p:nvSpPr>
        <p:spPr bwMode="gray">
          <a:xfrm>
            <a:off x="324000" y="1692000"/>
            <a:ext cx="30780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extLst>
      <p:ext uri="{BB962C8B-B14F-4D97-AF65-F5344CB8AC3E}">
        <p14:creationId xmlns:p14="http://schemas.microsoft.com/office/powerpoint/2010/main" val="2729146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3240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13" name="Text Placeholder 3"/>
          <p:cNvSpPr>
            <a:spLocks noGrp="1"/>
          </p:cNvSpPr>
          <p:nvPr>
            <p:ph type="body" sz="quarter" idx="14"/>
          </p:nvPr>
        </p:nvSpPr>
        <p:spPr>
          <a:xfrm>
            <a:off x="4654800" y="1690688"/>
            <a:ext cx="41652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de-DE" noProof="0"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de-DE" noProof="0" dirty="0"/>
          </a:p>
        </p:txBody>
      </p:sp>
    </p:spTree>
    <p:extLst>
      <p:ext uri="{BB962C8B-B14F-4D97-AF65-F5344CB8AC3E}">
        <p14:creationId xmlns:p14="http://schemas.microsoft.com/office/powerpoint/2010/main" val="3949509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27024" y="1690688"/>
            <a:ext cx="8493125" cy="4395787"/>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p:txBody>
          <a:bodyPr/>
          <a:lstStyle/>
          <a:p>
            <a:r>
              <a:rPr lang="en-US" noProof="0" smtClean="0"/>
              <a:t>Click to edit Master title style</a:t>
            </a:r>
            <a:endParaRPr lang="en-US" dirty="0"/>
          </a:p>
        </p:txBody>
      </p:sp>
    </p:spTree>
    <p:extLst>
      <p:ext uri="{BB962C8B-B14F-4D97-AF65-F5344CB8AC3E}">
        <p14:creationId xmlns:p14="http://schemas.microsoft.com/office/powerpoint/2010/main" val="2082205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24000" y="1692000"/>
            <a:ext cx="8494713" cy="2816156"/>
          </a:xfrm>
        </p:spPr>
        <p:txBody>
          <a:bodyPr>
            <a:noAutofit/>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4004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613"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bwMode="gray">
          <a:xfrm>
            <a:off x="414000" y="1499870"/>
            <a:ext cx="68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itle 1"/>
          <p:cNvSpPr>
            <a:spLocks noGrp="1"/>
          </p:cNvSpPr>
          <p:nvPr>
            <p:ph type="ctrTitle"/>
          </p:nvPr>
        </p:nvSpPr>
        <p:spPr bwMode="gray">
          <a:xfrm>
            <a:off x="414000" y="324000"/>
            <a:ext cx="8280000" cy="923330"/>
          </a:xfrm>
        </p:spPr>
        <p:txBody>
          <a:bodyPr anchor="t">
            <a:noAutofit/>
          </a:bodyPr>
          <a:lstStyle>
            <a:lvl1pPr>
              <a:defRPr sz="3000">
                <a:solidFill>
                  <a:sysClr val="windowText" lastClr="000000"/>
                </a:solidFill>
                <a:latin typeface="+mj-lt"/>
              </a:defRPr>
            </a:lvl1pPr>
          </a:lstStyle>
          <a:p>
            <a:r>
              <a:rPr lang="en-US" smtClean="0"/>
              <a:t>Click to edit Master title style</a:t>
            </a:r>
            <a:endParaRPr lang="de-DE" dirty="0"/>
          </a:p>
        </p:txBody>
      </p:sp>
    </p:spTree>
    <p:extLst>
      <p:ext uri="{BB962C8B-B14F-4D97-AF65-F5344CB8AC3E}">
        <p14:creationId xmlns:p14="http://schemas.microsoft.com/office/powerpoint/2010/main" val="1753724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1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TextBox 10"/>
          <p:cNvSpPr txBox="1">
            <a:spLocks noChangeArrowheads="1"/>
          </p:cNvSpPr>
          <p:nvPr userDrawn="1"/>
        </p:nvSpPr>
        <p:spPr bwMode="gray">
          <a:xfrm>
            <a:off x="323850" y="323850"/>
            <a:ext cx="53117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400" b="1" dirty="0" smtClean="0">
                <a:solidFill>
                  <a:srgbClr val="666666"/>
                </a:solidFill>
              </a:rPr>
              <a:t>© </a:t>
            </a:r>
            <a:r>
              <a:rPr lang="de-DE" sz="2400" b="1" dirty="0" smtClean="0">
                <a:solidFill>
                  <a:srgbClr val="666666"/>
                </a:solidFill>
              </a:rPr>
              <a:t>2014 SAP AG. All </a:t>
            </a:r>
            <a:r>
              <a:rPr lang="de-DE" sz="2400" b="1" dirty="0" err="1" smtClean="0">
                <a:solidFill>
                  <a:srgbClr val="666666"/>
                </a:solidFill>
              </a:rPr>
              <a:t>rights</a:t>
            </a:r>
            <a:r>
              <a:rPr lang="de-DE" sz="2400" b="1" dirty="0" smtClean="0">
                <a:solidFill>
                  <a:srgbClr val="666666"/>
                </a:solidFill>
              </a:rPr>
              <a:t> </a:t>
            </a:r>
            <a:r>
              <a:rPr lang="de-DE" sz="2400" b="1" dirty="0" err="1" smtClean="0">
                <a:solidFill>
                  <a:srgbClr val="666666"/>
                </a:solidFill>
              </a:rPr>
              <a:t>reserved</a:t>
            </a:r>
            <a:r>
              <a:rPr lang="de-DE" sz="2400" b="1" dirty="0" smtClean="0">
                <a:solidFill>
                  <a:srgbClr val="666666"/>
                </a:solidFill>
              </a:rPr>
              <a:t>.</a:t>
            </a:r>
          </a:p>
        </p:txBody>
      </p:sp>
      <p:sp>
        <p:nvSpPr>
          <p:cNvPr id="3" name="TextBox 11"/>
          <p:cNvSpPr txBox="1">
            <a:spLocks noChangeArrowheads="1"/>
          </p:cNvSpPr>
          <p:nvPr userDrawn="1"/>
        </p:nvSpPr>
        <p:spPr bwMode="gray">
          <a:xfrm>
            <a:off x="323850" y="1673225"/>
            <a:ext cx="41656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p>
          <a:p>
            <a:pPr eaLnBrk="1" hangingPunct="1">
              <a:spcBef>
                <a:spcPts val="600"/>
              </a:spcBef>
              <a:defRPr/>
            </a:pPr>
            <a:r>
              <a:rPr lang="en-US" sz="800" noProof="1" smtClean="0">
                <a:solidFill>
                  <a:srgbClr val="000000"/>
                </a:solidFill>
                <a:ea typeface="MS PGothic" pitchFamily="34" charset="-128"/>
              </a:rPr>
              <a:t>Some software products marketed by SAP AG and its distributors contain proprietary software components of other software vendors.</a:t>
            </a:r>
          </a:p>
          <a:p>
            <a:pPr eaLnBrk="1" hangingPunct="1">
              <a:spcBef>
                <a:spcPts val="600"/>
              </a:spcBef>
              <a:defRPr/>
            </a:pPr>
            <a:r>
              <a:rPr lang="en-US" sz="800" noProof="1" smtClean="0">
                <a:solidFill>
                  <a:srgbClr val="000000"/>
                </a:solidFill>
                <a:ea typeface="MS PGothic" pitchFamily="34" charset="-128"/>
              </a:rPr>
              <a:t>Microsoft, Windows, Excel, Outlook, PowerPoint, Silverlight, and Visual Studio are registered trademarks of Microsoft Corporation. </a:t>
            </a:r>
          </a:p>
          <a:p>
            <a:pPr eaLnBrk="1" hangingPunct="1">
              <a:spcBef>
                <a:spcPts val="600"/>
              </a:spcBef>
              <a:defRPr/>
            </a:pPr>
            <a:r>
              <a:rPr lang="en-US"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eaLnBrk="1" hangingPunct="1">
              <a:spcBef>
                <a:spcPts val="600"/>
              </a:spcBef>
              <a:defRPr/>
            </a:pPr>
            <a:r>
              <a:rPr lang="en-US" sz="800" noProof="1" smtClean="0">
                <a:solidFill>
                  <a:srgbClr val="000000"/>
                </a:solidFill>
                <a:ea typeface="MS PGothic" pitchFamily="34" charset="-128"/>
              </a:rPr>
              <a:t>Linux is the registered trademark of Linus Torvalds in the United States and other countries.</a:t>
            </a:r>
          </a:p>
          <a:p>
            <a:pPr eaLnBrk="1" hangingPunct="1">
              <a:spcBef>
                <a:spcPts val="600"/>
              </a:spcBef>
              <a:defRPr/>
            </a:pPr>
            <a:r>
              <a:rPr lang="en-US" sz="800" noProof="1" smtClean="0">
                <a:solidFill>
                  <a:srgbClr val="000000"/>
                </a:solidFill>
                <a:ea typeface="MS PGothic" pitchFamily="34" charset="-128"/>
              </a:rPr>
              <a:t>Adobe, the Adobe logo, Acrobat, PostScript, and Reader are trademarks or registered trademarks of Adobe Systems Incorporated in the United States and other countries.</a:t>
            </a:r>
          </a:p>
          <a:p>
            <a:pPr eaLnBrk="1" hangingPunct="1">
              <a:spcBef>
                <a:spcPts val="600"/>
              </a:spcBef>
              <a:defRPr/>
            </a:pPr>
            <a:r>
              <a:rPr lang="en-US" sz="800" noProof="1" smtClean="0">
                <a:solidFill>
                  <a:srgbClr val="000000"/>
                </a:solidFill>
                <a:ea typeface="MS PGothic" pitchFamily="34" charset="-128"/>
              </a:rPr>
              <a:t>Oracle and Java are registered trademarks of Oracle and its affiliates.</a:t>
            </a:r>
          </a:p>
          <a:p>
            <a:pPr eaLnBrk="1" hangingPunct="1">
              <a:spcBef>
                <a:spcPts val="600"/>
              </a:spcBef>
              <a:defRPr/>
            </a:pPr>
            <a:r>
              <a:rPr lang="en-US" sz="800" noProof="1" smtClean="0">
                <a:solidFill>
                  <a:srgbClr val="000000"/>
                </a:solidFill>
                <a:ea typeface="MS PGothic" pitchFamily="34" charset="-128"/>
              </a:rPr>
              <a:t>UNIX, X/Open, OSF/1, and Motif are registered trademarks of the Open Group.</a:t>
            </a:r>
          </a:p>
          <a:p>
            <a:pPr eaLnBrk="1" hangingPunct="1">
              <a:spcBef>
                <a:spcPts val="600"/>
              </a:spcBef>
              <a:defRPr/>
            </a:pPr>
            <a:r>
              <a:rPr lang="en-US" sz="800" noProof="1" smtClean="0">
                <a:solidFill>
                  <a:srgbClr val="000000"/>
                </a:solidFill>
                <a:ea typeface="MS PGothic" pitchFamily="34" charset="-128"/>
              </a:rPr>
              <a:t>Citrix, ICA, Program Neighborhood, MetaFrame, WinFrame, VideoFrame, and MultiWin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are trademarks or registered trademarks of Citrix Systems Inc.</a:t>
            </a:r>
          </a:p>
          <a:p>
            <a:pPr eaLnBrk="1" hangingPunct="1">
              <a:spcBef>
                <a:spcPts val="600"/>
              </a:spcBef>
              <a:defRPr/>
            </a:pPr>
            <a:r>
              <a:rPr lang="en-US" sz="800" noProof="1" smtClean="0">
                <a:solidFill>
                  <a:srgbClr val="000000"/>
                </a:solidFill>
                <a:ea typeface="MS PGothic" pitchFamily="34" charset="-128"/>
              </a:rPr>
              <a:t>HTML, XML, XHTML, and W3C are trademarks or registered trademarks of W3C</a:t>
            </a:r>
            <a:r>
              <a:rPr lang="en-US" sz="800" baseline="30000" noProof="1" smtClean="0">
                <a:solidFill>
                  <a:srgbClr val="000000"/>
                </a:solidFill>
                <a:ea typeface="MS PGothic" pitchFamily="34" charset="-128"/>
              </a:rPr>
              <a:t>®</a:t>
            </a:r>
            <a:r>
              <a:rPr lang="en-US" sz="800" noProof="1" smtClean="0">
                <a:solidFill>
                  <a:srgbClr val="000000"/>
                </a:solidFill>
                <a:ea typeface="MS PGothic" pitchFamily="34" charset="-128"/>
              </a:rPr>
              <a:t>,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World Wide Web Consortium, Massachusetts Institute of Technology. </a:t>
            </a:r>
          </a:p>
          <a:p>
            <a:pPr eaLnBrk="1" hangingPunct="1">
              <a:spcBef>
                <a:spcPts val="600"/>
              </a:spcBef>
              <a:defRPr/>
            </a:pPr>
            <a:r>
              <a:rPr lang="en-US" sz="800" noProof="1" smtClean="0">
                <a:solidFill>
                  <a:srgbClr val="000000"/>
                </a:solidFill>
                <a:ea typeface="MS PGothic" pitchFamily="34" charset="-128"/>
              </a:rPr>
              <a:t>Apple, App Store, iBooks, iPad, iPhone, iPhoto, iPod, iTunes, Multi-Touch, Objective-C, Retina, Safari, Siri, and Xcode are trademarks or registered trademarks of Apple Inc.</a:t>
            </a:r>
          </a:p>
          <a:p>
            <a:pPr eaLnBrk="1" hangingPunct="1">
              <a:spcBef>
                <a:spcPts val="600"/>
              </a:spcBef>
              <a:defRPr/>
            </a:pPr>
            <a:r>
              <a:rPr lang="en-US" sz="800" noProof="1" smtClean="0">
                <a:solidFill>
                  <a:srgbClr val="000000"/>
                </a:solidFill>
                <a:ea typeface="MS PGothic" pitchFamily="34" charset="-128"/>
              </a:rPr>
              <a:t>IOS is a registered trademark of Cisco Systems Inc.</a:t>
            </a:r>
          </a:p>
          <a:p>
            <a:pPr eaLnBrk="1" hangingPunct="1">
              <a:spcBef>
                <a:spcPts val="600"/>
              </a:spcBef>
              <a:defRPr/>
            </a:pPr>
            <a:r>
              <a:rPr lang="en-US" sz="800" noProof="1" smtClean="0">
                <a:solidFill>
                  <a:srgbClr val="000000"/>
                </a:solidFill>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4" name="TextBox 12"/>
          <p:cNvSpPr txBox="1">
            <a:spLocks noChangeArrowheads="1"/>
          </p:cNvSpPr>
          <p:nvPr userDrawn="1"/>
        </p:nvSpPr>
        <p:spPr bwMode="gray">
          <a:xfrm>
            <a:off x="4654550" y="1673225"/>
            <a:ext cx="41656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eaLnBrk="1" hangingPunct="1">
              <a:spcBef>
                <a:spcPts val="600"/>
              </a:spcBef>
              <a:defRPr/>
            </a:pPr>
            <a:r>
              <a:rPr lang="en-US" sz="800" noProof="1" smtClean="0">
                <a:solidFill>
                  <a:srgbClr val="000000"/>
                </a:solidFill>
                <a:ea typeface="MS PGothic" pitchFamily="34" charset="-128"/>
              </a:rPr>
              <a:t>INTERMEC is a registered trademark of Intermec Technologies Corporation.</a:t>
            </a:r>
          </a:p>
          <a:p>
            <a:pPr eaLnBrk="1" hangingPunct="1">
              <a:spcBef>
                <a:spcPts val="600"/>
              </a:spcBef>
              <a:defRPr/>
            </a:pPr>
            <a:r>
              <a:rPr lang="en-US" sz="800" noProof="1" smtClean="0">
                <a:solidFill>
                  <a:srgbClr val="000000"/>
                </a:solidFill>
                <a:ea typeface="MS PGothic" pitchFamily="34" charset="-128"/>
              </a:rPr>
              <a:t>Wi-Fi is a registered trademark of Wi-Fi Alliance.</a:t>
            </a:r>
          </a:p>
          <a:p>
            <a:pPr eaLnBrk="1" hangingPunct="1">
              <a:spcBef>
                <a:spcPts val="600"/>
              </a:spcBef>
              <a:defRPr/>
            </a:pPr>
            <a:r>
              <a:rPr lang="en-US" sz="800" noProof="1" smtClean="0">
                <a:solidFill>
                  <a:srgbClr val="000000"/>
                </a:solidFill>
                <a:ea typeface="MS PGothic" pitchFamily="34" charset="-128"/>
              </a:rPr>
              <a:t>Bluetooth is a registered trademark of Bluetooth SIG Inc.</a:t>
            </a:r>
          </a:p>
          <a:p>
            <a:pPr eaLnBrk="1" hangingPunct="1">
              <a:spcBef>
                <a:spcPts val="600"/>
              </a:spcBef>
              <a:defRPr/>
            </a:pPr>
            <a:r>
              <a:rPr lang="en-US" sz="800" noProof="1" smtClean="0">
                <a:solidFill>
                  <a:srgbClr val="000000"/>
                </a:solidFill>
                <a:ea typeface="MS PGothic" pitchFamily="34" charset="-128"/>
              </a:rPr>
              <a:t>Motorola is a registered trademark of Motorola Trademark Holdings LLC. </a:t>
            </a:r>
          </a:p>
          <a:p>
            <a:pPr eaLnBrk="1" hangingPunct="1">
              <a:spcBef>
                <a:spcPts val="600"/>
              </a:spcBef>
              <a:defRPr/>
            </a:pPr>
            <a:r>
              <a:rPr lang="en-US" sz="800" noProof="1" smtClean="0">
                <a:solidFill>
                  <a:srgbClr val="000000"/>
                </a:solidFill>
                <a:ea typeface="MS PGothic" pitchFamily="34" charset="-128"/>
              </a:rPr>
              <a:t>Computop is a registered trademark of Computop Wirtschaftsinformatik GmbH.</a:t>
            </a:r>
          </a:p>
          <a:p>
            <a:pPr eaLnBrk="1" hangingPunct="1">
              <a:spcBef>
                <a:spcPts val="600"/>
              </a:spcBef>
              <a:defRPr/>
            </a:pPr>
            <a:r>
              <a:rPr lang="en-US" sz="800" noProof="1" smtClean="0">
                <a:solidFill>
                  <a:srgbClr val="000000"/>
                </a:solidFill>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eaLnBrk="1" hangingPunct="1">
              <a:spcBef>
                <a:spcPts val="600"/>
              </a:spcBef>
              <a:defRPr/>
            </a:pPr>
            <a:r>
              <a:rPr lang="en-US"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eaLnBrk="1" hangingPunct="1">
              <a:spcBef>
                <a:spcPts val="600"/>
              </a:spcBef>
              <a:defRPr/>
            </a:pPr>
            <a:r>
              <a:rPr lang="en-US"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eaLnBrk="1" hangingPunct="1">
              <a:spcBef>
                <a:spcPts val="600"/>
              </a:spcBef>
              <a:defRPr/>
            </a:pPr>
            <a:r>
              <a:rPr lang="en-US" sz="800" noProof="1" smtClean="0">
                <a:solidFill>
                  <a:srgbClr val="000000"/>
                </a:solidFill>
                <a:ea typeface="MS PGothic" pitchFamily="34" charset="-128"/>
              </a:rPr>
              <a:t>Crossgate, m@gic EDDY, B2B 360°, and B2B 360° Services are registered trademarks of Crossgate AG in Germany and other countries. Crossgate is an SAP company.</a:t>
            </a:r>
          </a:p>
          <a:p>
            <a:pPr eaLnBrk="1" hangingPunct="1">
              <a:spcBef>
                <a:spcPts val="600"/>
              </a:spcBef>
              <a:defRPr/>
            </a:pPr>
            <a:r>
              <a:rPr lang="en-US"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p>
          <a:p>
            <a:pPr eaLnBrk="1" hangingPunct="1">
              <a:spcBef>
                <a:spcPts val="600"/>
              </a:spcBef>
              <a:defRPr/>
            </a:pPr>
            <a:r>
              <a:rPr lang="en-US"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p>
        </p:txBody>
      </p:sp>
    </p:spTree>
    <p:extLst>
      <p:ext uri="{BB962C8B-B14F-4D97-AF65-F5344CB8AC3E}">
        <p14:creationId xmlns:p14="http://schemas.microsoft.com/office/powerpoint/2010/main" val="2710654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pyright german">
    <p:spTree>
      <p:nvGrpSpPr>
        <p:cNvPr id="1" name=""/>
        <p:cNvGrpSpPr/>
        <p:nvPr/>
      </p:nvGrpSpPr>
      <p:grpSpPr>
        <a:xfrm>
          <a:off x="0" y="0"/>
          <a:ext cx="0" cy="0"/>
          <a:chOff x="0" y="0"/>
          <a:chExt cx="0" cy="0"/>
        </a:xfrm>
      </p:grpSpPr>
      <p:sp>
        <p:nvSpPr>
          <p:cNvPr id="2" name="TextBox 10"/>
          <p:cNvSpPr txBox="1">
            <a:spLocks noChangeArrowheads="1"/>
          </p:cNvSpPr>
          <p:nvPr userDrawn="1"/>
        </p:nvSpPr>
        <p:spPr bwMode="gray">
          <a:xfrm>
            <a:off x="323850" y="323850"/>
            <a:ext cx="7359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400" b="1" dirty="0" smtClean="0">
                <a:solidFill>
                  <a:srgbClr val="666666"/>
                </a:solidFill>
              </a:rPr>
              <a:t>© </a:t>
            </a:r>
            <a:r>
              <a:rPr lang="de-DE" sz="2400" b="1" dirty="0" smtClean="0">
                <a:solidFill>
                  <a:srgbClr val="666666"/>
                </a:solidFill>
              </a:rPr>
              <a:t>2014 SAP AG. Alle Rechte vorbehalten.</a:t>
            </a:r>
          </a:p>
        </p:txBody>
      </p:sp>
      <p:sp>
        <p:nvSpPr>
          <p:cNvPr id="3" name="TextBox 11"/>
          <p:cNvSpPr txBox="1">
            <a:spLocks noChangeArrowheads="1"/>
          </p:cNvSpPr>
          <p:nvPr userDrawn="1"/>
        </p:nvSpPr>
        <p:spPr bwMode="gray">
          <a:xfrm>
            <a:off x="323850" y="1692275"/>
            <a:ext cx="4165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defRPr/>
            </a:pPr>
            <a:r>
              <a:rPr lang="en-US" sz="8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eaLnBrk="1" hangingPunct="1">
              <a:spcBef>
                <a:spcPts val="400"/>
              </a:spcBef>
              <a:defRPr/>
            </a:pPr>
            <a:r>
              <a:rPr lang="en-US" sz="800" noProof="1" smtClean="0">
                <a:solidFill>
                  <a:srgbClr val="000000"/>
                </a:solidFill>
                <a:ea typeface="MS PGothic" pitchFamily="34" charset="-128"/>
              </a:rPr>
              <a:t>Die von SAP AG oder deren Vertriebsfirmen angebotenen Softwareprodukte können Softwarekomponenten auch anderer Softwarehersteller enthalten.</a:t>
            </a:r>
          </a:p>
          <a:p>
            <a:pPr eaLnBrk="1" hangingPunct="1">
              <a:spcBef>
                <a:spcPts val="400"/>
              </a:spcBef>
              <a:defRPr/>
            </a:pPr>
            <a:r>
              <a:rPr lang="en-US" sz="800" noProof="1" smtClean="0">
                <a:solidFill>
                  <a:srgbClr val="000000"/>
                </a:solidFill>
                <a:ea typeface="MS PGothic" pitchFamily="34" charset="-128"/>
              </a:rPr>
              <a:t>Microsoft, Windows, Excel, Outlook, und PowerPoint sind eingetragene Marken der Microsoft Corporation. </a:t>
            </a:r>
          </a:p>
          <a:p>
            <a:pPr eaLnBrk="1" hangingPunct="1">
              <a:spcBef>
                <a:spcPts val="400"/>
              </a:spcBef>
              <a:defRPr/>
            </a:pPr>
            <a:r>
              <a:rPr lang="en-US"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eaLnBrk="1" hangingPunct="1">
              <a:spcBef>
                <a:spcPts val="400"/>
              </a:spcBef>
              <a:defRPr/>
            </a:pPr>
            <a:r>
              <a:rPr lang="en-US" sz="800" noProof="1" smtClean="0">
                <a:solidFill>
                  <a:srgbClr val="000000"/>
                </a:solidFill>
                <a:ea typeface="MS PGothic" pitchFamily="34" charset="-128"/>
              </a:rPr>
              <a:t>Linux ist eine eingetragene Marke von Linus Torvalds in den USA und anderen Ländern.</a:t>
            </a:r>
          </a:p>
          <a:p>
            <a:pPr eaLnBrk="1" hangingPunct="1">
              <a:spcBef>
                <a:spcPts val="400"/>
              </a:spcBef>
              <a:defRPr/>
            </a:pPr>
            <a:r>
              <a:rPr lang="en-US" sz="8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eaLnBrk="1" hangingPunct="1">
              <a:spcBef>
                <a:spcPts val="400"/>
              </a:spcBef>
              <a:defRPr/>
            </a:pPr>
            <a:r>
              <a:rPr lang="en-US" sz="800" noProof="1" smtClean="0">
                <a:solidFill>
                  <a:srgbClr val="000000"/>
                </a:solidFill>
                <a:ea typeface="MS PGothic" pitchFamily="34" charset="-128"/>
              </a:rPr>
              <a:t>Oracle und Java sind eingetragene Marken von Oracle und/oder ihrer Tochtergesellschaften. </a:t>
            </a:r>
          </a:p>
          <a:p>
            <a:pPr eaLnBrk="1" hangingPunct="1">
              <a:spcBef>
                <a:spcPts val="400"/>
              </a:spcBef>
              <a:defRPr/>
            </a:pPr>
            <a:r>
              <a:rPr lang="en-US" sz="800" noProof="1" smtClean="0">
                <a:solidFill>
                  <a:srgbClr val="000000"/>
                </a:solidFill>
                <a:ea typeface="MS PGothic" pitchFamily="34" charset="-128"/>
              </a:rPr>
              <a:t>UNIX, X/Open, OSF/1 und Motif sind eingetragene Marken der Open Group.</a:t>
            </a:r>
          </a:p>
          <a:p>
            <a:pPr eaLnBrk="1" hangingPunct="1">
              <a:spcBef>
                <a:spcPts val="400"/>
              </a:spcBef>
              <a:defRPr/>
            </a:pPr>
            <a:r>
              <a:rPr lang="en-US" sz="800" noProof="1" smtClean="0">
                <a:solidFill>
                  <a:srgbClr val="000000"/>
                </a:solidFill>
                <a:ea typeface="MS PGothic" pitchFamily="34" charset="-128"/>
              </a:rPr>
              <a:t>Citrix, ICA, Program Neighborhood, MetaFrame, WinFrame, VideoFrame und MultiWin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sind Marken oder eingetragene Marken von Citrix Systems, Inc.</a:t>
            </a:r>
          </a:p>
          <a:p>
            <a:pPr eaLnBrk="1" hangingPunct="1">
              <a:spcBef>
                <a:spcPts val="400"/>
              </a:spcBef>
              <a:defRPr/>
            </a:pPr>
            <a:r>
              <a:rPr lang="en-US" sz="800" noProof="1" smtClean="0">
                <a:solidFill>
                  <a:srgbClr val="000000"/>
                </a:solidFill>
                <a:ea typeface="MS PGothic" pitchFamily="34" charset="-128"/>
              </a:rPr>
              <a:t>HTML, XML, XHTML und W3C sind Marken oder eingetragene Marken des W3C</a:t>
            </a:r>
            <a:r>
              <a:rPr lang="en-US" sz="800" baseline="30000" noProof="1" smtClean="0">
                <a:solidFill>
                  <a:srgbClr val="000000"/>
                </a:solidFill>
                <a:ea typeface="MS PGothic" pitchFamily="34" charset="-128"/>
              </a:rPr>
              <a:t>®</a:t>
            </a:r>
            <a:r>
              <a:rPr lang="en-US" sz="800" noProof="1" smtClean="0">
                <a:solidFill>
                  <a:srgbClr val="000000"/>
                </a:solidFill>
                <a:ea typeface="MS PGothic" pitchFamily="34" charset="-128"/>
              </a:rPr>
              <a:t>,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World Wide Web Consortium, Massachusetts Institute of Technology. </a:t>
            </a:r>
          </a:p>
          <a:p>
            <a:pPr eaLnBrk="1" hangingPunct="1">
              <a:spcBef>
                <a:spcPts val="400"/>
              </a:spcBef>
              <a:defRPr/>
            </a:pPr>
            <a:r>
              <a:rPr lang="en-US" sz="800" noProof="1" smtClean="0">
                <a:solidFill>
                  <a:srgbClr val="000000"/>
                </a:solidFill>
                <a:ea typeface="MS PGothic" pitchFamily="34" charset="-128"/>
              </a:rPr>
              <a:t>Apple, App Store, iBooks, iPad, iPhone, iPhoto, iPod, iTunes, Multi-Touch, Objective-C, Retina, Safari, Siri und Xcode sind Marken oder eingetragene Marken der Apple Inc.</a:t>
            </a:r>
          </a:p>
          <a:p>
            <a:pPr eaLnBrk="1" hangingPunct="1">
              <a:spcBef>
                <a:spcPts val="400"/>
              </a:spcBef>
              <a:defRPr/>
            </a:pPr>
            <a:r>
              <a:rPr lang="en-US" sz="800" noProof="1" smtClean="0">
                <a:solidFill>
                  <a:srgbClr val="000000"/>
                </a:solidFill>
                <a:ea typeface="MS PGothic" pitchFamily="34" charset="-128"/>
              </a:rPr>
              <a:t>IOS ist eine eingetragene Marke von Cisco Systems Inc.</a:t>
            </a:r>
          </a:p>
          <a:p>
            <a:pPr eaLnBrk="1" hangingPunct="1">
              <a:spcBef>
                <a:spcPts val="400"/>
              </a:spcBef>
              <a:defRPr/>
            </a:pPr>
            <a:r>
              <a:rPr lang="en-US" sz="800" noProof="1" smtClean="0">
                <a:solidFill>
                  <a:srgbClr val="000000"/>
                </a:solidFill>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4" name="TextBox 12"/>
          <p:cNvSpPr txBox="1">
            <a:spLocks noChangeArrowheads="1"/>
          </p:cNvSpPr>
          <p:nvPr userDrawn="1"/>
        </p:nvSpPr>
        <p:spPr bwMode="gray">
          <a:xfrm>
            <a:off x="4654550" y="1692275"/>
            <a:ext cx="41656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defRPr/>
            </a:pPr>
            <a:r>
              <a:rPr lang="en-US"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eaLnBrk="1" hangingPunct="1">
              <a:spcBef>
                <a:spcPts val="400"/>
              </a:spcBef>
              <a:defRPr/>
            </a:pPr>
            <a:r>
              <a:rPr lang="en-US" sz="800" noProof="1" smtClean="0">
                <a:solidFill>
                  <a:srgbClr val="000000"/>
                </a:solidFill>
                <a:ea typeface="MS PGothic" pitchFamily="34" charset="-128"/>
              </a:rPr>
              <a:t>INTERMEC ist eine eingetragene Marke der Intermec Technologies Corporation.</a:t>
            </a:r>
          </a:p>
          <a:p>
            <a:pPr eaLnBrk="1" hangingPunct="1">
              <a:spcBef>
                <a:spcPts val="400"/>
              </a:spcBef>
              <a:defRPr/>
            </a:pPr>
            <a:r>
              <a:rPr lang="en-US" sz="800" noProof="1" smtClean="0">
                <a:solidFill>
                  <a:srgbClr val="000000"/>
                </a:solidFill>
                <a:ea typeface="MS PGothic" pitchFamily="34" charset="-128"/>
              </a:rPr>
              <a:t>Wi-Fi ist eine eingetragene Marke der Wi-Fi Alliance.</a:t>
            </a:r>
          </a:p>
          <a:p>
            <a:pPr eaLnBrk="1" hangingPunct="1">
              <a:spcBef>
                <a:spcPts val="400"/>
              </a:spcBef>
              <a:defRPr/>
            </a:pPr>
            <a:r>
              <a:rPr lang="en-US" sz="800" noProof="1" smtClean="0">
                <a:solidFill>
                  <a:srgbClr val="000000"/>
                </a:solidFill>
                <a:ea typeface="MS PGothic" pitchFamily="34" charset="-128"/>
              </a:rPr>
              <a:t>Bluetooth ist eine eingetragene Marke von Bluetooth SIG Inc.</a:t>
            </a:r>
          </a:p>
          <a:p>
            <a:pPr eaLnBrk="1" hangingPunct="1">
              <a:spcBef>
                <a:spcPts val="400"/>
              </a:spcBef>
              <a:defRPr/>
            </a:pPr>
            <a:r>
              <a:rPr lang="en-US" sz="800" noProof="1" smtClean="0">
                <a:solidFill>
                  <a:srgbClr val="000000"/>
                </a:solidFill>
                <a:ea typeface="MS PGothic" pitchFamily="34" charset="-128"/>
              </a:rPr>
              <a:t>Motorola ist eine eingetragene Marke von Motorola Trademark Holdings, LLC. </a:t>
            </a:r>
          </a:p>
          <a:p>
            <a:pPr eaLnBrk="1" hangingPunct="1">
              <a:spcBef>
                <a:spcPts val="400"/>
              </a:spcBef>
              <a:defRPr/>
            </a:pPr>
            <a:r>
              <a:rPr lang="en-US" sz="800" noProof="1" smtClean="0">
                <a:solidFill>
                  <a:srgbClr val="000000"/>
                </a:solidFill>
                <a:ea typeface="MS PGothic" pitchFamily="34" charset="-128"/>
              </a:rPr>
              <a:t>Computop ist eine eingetragene Marke der Computop Wirtschaftsinformatik GmbH.</a:t>
            </a:r>
          </a:p>
          <a:p>
            <a:pPr eaLnBrk="1" hangingPunct="1">
              <a:spcBef>
                <a:spcPts val="400"/>
              </a:spcBef>
              <a:defRPr/>
            </a:pPr>
            <a:r>
              <a:rPr lang="en-US" sz="8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eaLnBrk="1" hangingPunct="1">
              <a:spcBef>
                <a:spcPts val="400"/>
              </a:spcBef>
              <a:defRPr/>
            </a:pPr>
            <a:r>
              <a:rPr lang="en-US" sz="8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oder eingetragene Marken der Business Objects Software Ltd. Business Objects ist ein Unternehmen der SAP AG.</a:t>
            </a:r>
          </a:p>
          <a:p>
            <a:pPr eaLnBrk="1" hangingPunct="1">
              <a:spcBef>
                <a:spcPts val="400"/>
              </a:spcBef>
              <a:defRPr/>
            </a:pPr>
            <a:r>
              <a:rPr lang="en-US" sz="8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SAP AG.</a:t>
            </a:r>
          </a:p>
          <a:p>
            <a:pPr eaLnBrk="1" hangingPunct="1">
              <a:spcBef>
                <a:spcPts val="400"/>
              </a:spcBef>
              <a:defRPr/>
            </a:pPr>
            <a:r>
              <a:rPr lang="en-US" sz="800" noProof="1" smtClean="0">
                <a:solidFill>
                  <a:srgbClr val="000000"/>
                </a:solidFill>
                <a:ea typeface="MS PGothic" pitchFamily="34" charset="-128"/>
              </a:rPr>
              <a:t>Crossgate, m@gic EDDY, B2B 360°, B2B 360°Services sind eingetragene Marken der Crossgate AG in Deutschland und anderen Ländern. Crossgate ist ein Unternehmen der SAP AG.</a:t>
            </a:r>
          </a:p>
          <a:p>
            <a:pPr eaLnBrk="1" hangingPunct="1">
              <a:spcBef>
                <a:spcPts val="400"/>
              </a:spcBef>
              <a:defRPr/>
            </a:pPr>
            <a:r>
              <a:rPr lang="en-US" sz="8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eaLnBrk="1" hangingPunct="1">
              <a:spcBef>
                <a:spcPts val="400"/>
              </a:spcBef>
              <a:defRPr/>
            </a:pPr>
            <a:r>
              <a:rPr lang="en-US" sz="8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in welcher Form auch immer, nur mit ausdrücklicher schriftlicher Genehmigung durch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SAP AG gestattet.</a:t>
            </a:r>
          </a:p>
        </p:txBody>
      </p:sp>
    </p:spTree>
    <p:extLst>
      <p:ext uri="{BB962C8B-B14F-4D97-AF65-F5344CB8AC3E}">
        <p14:creationId xmlns:p14="http://schemas.microsoft.com/office/powerpoint/2010/main" val="3353244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323850" y="0"/>
            <a:ext cx="8496300" cy="6535738"/>
            <a:chOff x="324000" y="-1"/>
            <a:chExt cx="8496000" cy="6535739"/>
          </a:xfrm>
        </p:grpSpPr>
        <p:sp>
          <p:nvSpPr>
            <p:cNvPr id="5" name="Rectangle 11"/>
            <p:cNvSpPr>
              <a:spLocks noChangeArrowheads="1"/>
            </p:cNvSpPr>
            <p:nvPr userDrawn="1"/>
          </p:nvSpPr>
          <p:spPr bwMode="gray">
            <a:xfrm>
              <a:off x="324000" y="-1"/>
              <a:ext cx="8496000" cy="2143125"/>
            </a:xfrm>
            <a:prstGeom prst="rect">
              <a:avLst/>
            </a:prstGeom>
            <a:solidFill>
              <a:schemeClr val="tx1">
                <a:alpha val="74901"/>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a:solidFill>
                  <a:srgbClr val="FFFFFF"/>
                </a:solidFill>
                <a:ea typeface="Arial Unicode MS" pitchFamily="34" charset="-128"/>
                <a:cs typeface="Arial Unicode MS" pitchFamily="34" charset="-128"/>
              </a:endParaRPr>
            </a:p>
          </p:txBody>
        </p:sp>
        <p:pic>
          <p:nvPicPr>
            <p:cNvPr id="6" name="Picture 11" descr="SAP_grad_R_pref.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3" y="6081713"/>
              <a:ext cx="91695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userDrawn="1"/>
          </p:nvSpPr>
          <p:spPr bwMode="gray">
            <a:xfrm>
              <a:off x="324000" y="-1"/>
              <a:ext cx="84960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FFFFFF"/>
                </a:solidFill>
                <a:ea typeface="Arial Unicode MS" pitchFamily="34" charset="-128"/>
                <a:cs typeface="Arial Unicode MS" pitchFamily="34" charset="-128"/>
              </a:endParaRPr>
            </a:p>
          </p:txBody>
        </p:sp>
      </p:grpSp>
      <p:sp>
        <p:nvSpPr>
          <p:cNvPr id="8" name="Rounded Rectangle 7"/>
          <p:cNvSpPr/>
          <p:nvPr userDrawn="1"/>
        </p:nvSpPr>
        <p:spPr bwMode="gray">
          <a:xfrm rot="900000">
            <a:off x="7310438" y="3348038"/>
            <a:ext cx="1474787" cy="466725"/>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4000" tIns="72000" rIns="144000" bIns="72000" anchor="ctr">
            <a:spAutoFit/>
          </a:bodyPr>
          <a:lstStyle/>
          <a:p>
            <a:pPr algn="ctr">
              <a:spcBef>
                <a:spcPct val="50000"/>
              </a:spcBef>
              <a:buClr>
                <a:srgbClr val="F0AB00"/>
              </a:buClr>
              <a:buSzPct val="80000"/>
              <a:defRPr/>
            </a:pPr>
            <a:r>
              <a:rPr lang="de-DE" kern="0">
                <a:solidFill>
                  <a:srgbClr val="000000"/>
                </a:solidFill>
                <a:ea typeface="Arial Unicode MS" pitchFamily="34" charset="-128"/>
                <a:cs typeface="Arial Unicode MS" pitchFamily="34" charset="-128"/>
                <a:sym typeface="Arial"/>
              </a:rPr>
              <a:t>INTERNAL</a:t>
            </a:r>
            <a:endParaRPr lang="en-US" kern="0" dirty="0">
              <a:solidFill>
                <a:srgbClr val="000000"/>
              </a:solidFill>
              <a:ea typeface="Arial Unicode MS" pitchFamily="34" charset="-128"/>
              <a:cs typeface="Arial Unicode MS" pitchFamily="34" charset="-128"/>
              <a:sym typeface="Arial"/>
            </a:endParaRPr>
          </a:p>
        </p:txBody>
      </p:sp>
      <p:sp>
        <p:nvSpPr>
          <p:cNvPr id="2" name="Title 1"/>
          <p:cNvSpPr>
            <a:spLocks noGrp="1"/>
          </p:cNvSpPr>
          <p:nvPr>
            <p:ph type="ctrTitle"/>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mtClean="0"/>
              <a:t>Click to edit Master title style</a:t>
            </a:r>
            <a:endParaRPr lang="de-DE" dirty="0"/>
          </a:p>
        </p:txBody>
      </p:sp>
      <p:sp>
        <p:nvSpPr>
          <p:cNvPr id="3" name="Subtitle 2"/>
          <p:cNvSpPr>
            <a:spLocks noGrp="1"/>
          </p:cNvSpPr>
          <p:nvPr>
            <p:ph type="subTitle" idx="1"/>
          </p:nvPr>
        </p:nvSpPr>
        <p:spPr bwMode="gray">
          <a:xfrm>
            <a:off x="414000" y="1499870"/>
            <a:ext cx="828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3242253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22955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extLst>
      <p:ext uri="{BB962C8B-B14F-4D97-AF65-F5344CB8AC3E}">
        <p14:creationId xmlns:p14="http://schemas.microsoft.com/office/powerpoint/2010/main" val="76892456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spTree>
      <p:nvGrpSpPr>
        <p:cNvPr id="1" name=""/>
        <p:cNvGrpSpPr/>
        <p:nvPr/>
      </p:nvGrpSpPr>
      <p:grpSpPr>
        <a:xfrm>
          <a:off x="0" y="0"/>
          <a:ext cx="0" cy="0"/>
          <a:chOff x="0" y="0"/>
          <a:chExt cx="0" cy="0"/>
        </a:xfrm>
      </p:grpSpPr>
      <p:sp>
        <p:nvSpPr>
          <p:cNvPr id="5" name="Rectangle 10"/>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pic>
        <p:nvPicPr>
          <p:cNvPr id="6"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rtlCol="0">
            <a:noAutofit/>
          </a:bodyPr>
          <a:lstStyle>
            <a:lvl1pPr algn="ctr">
              <a:defRPr b="0"/>
            </a:lvl1pPr>
          </a:lstStyle>
          <a:p>
            <a:pPr lvl="0"/>
            <a:r>
              <a:rPr lang="en-US" noProof="0" dirty="0" smtClean="0"/>
              <a:t>Click icon to add picture</a:t>
            </a:r>
            <a:endParaRPr lang="en-US" noProof="0" dirty="0"/>
          </a:p>
        </p:txBody>
      </p:sp>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3506400"/>
            <a:ext cx="8496300" cy="620713"/>
          </a:xfrm>
        </p:spPr>
        <p:txBody>
          <a:bodyPr/>
          <a:lstStyle>
            <a:lvl1pPr>
              <a:spcBef>
                <a:spcPts val="1200"/>
              </a:spcBef>
              <a:defRPr sz="1600" b="0"/>
            </a:lvl1pPr>
          </a:lstStyle>
          <a:p>
            <a:pPr lvl="0"/>
            <a:r>
              <a:rPr lang="en-US" smtClean="0"/>
              <a:t>Click to edit Master text styles</a:t>
            </a:r>
          </a:p>
        </p:txBody>
      </p:sp>
    </p:spTree>
    <p:extLst>
      <p:ext uri="{BB962C8B-B14F-4D97-AF65-F5344CB8AC3E}">
        <p14:creationId xmlns:p14="http://schemas.microsoft.com/office/powerpoint/2010/main" val="422647125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spTree>
      <p:nvGrpSpPr>
        <p:cNvPr id="1" name=""/>
        <p:cNvGrpSpPr/>
        <p:nvPr/>
      </p:nvGrpSpPr>
      <p:grpSpPr>
        <a:xfrm>
          <a:off x="0" y="0"/>
          <a:ext cx="0" cy="0"/>
          <a:chOff x="0" y="0"/>
          <a:chExt cx="0" cy="0"/>
        </a:xfrm>
      </p:grpSpPr>
      <p:sp>
        <p:nvSpPr>
          <p:cNvPr id="4" name="Rectangle 10"/>
          <p:cNvSpPr>
            <a:spLocks noChangeArrowheads="1"/>
          </p:cNvSpPr>
          <p:nvPr userDrawn="1"/>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pic>
        <p:nvPicPr>
          <p:cNvPr id="5" name="Picture 10" descr="SAP_grad_R_pref.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477838"/>
            <a:ext cx="1831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24000" y="2444400"/>
            <a:ext cx="8496000" cy="738664"/>
          </a:xfrm>
        </p:spPr>
        <p:txBody>
          <a:bodyPr anchor="t">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324000" y="4604385"/>
            <a:ext cx="8496300" cy="1477328"/>
          </a:xfrm>
        </p:spPr>
        <p:txBody>
          <a:bodyPr anchor="b">
            <a:noAutofit/>
          </a:bodyPr>
          <a:lstStyle>
            <a:lvl1pPr>
              <a:spcBef>
                <a:spcPts val="0"/>
              </a:spcBef>
              <a:defRPr sz="16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8235217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4300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Tree>
    <p:extLst>
      <p:ext uri="{BB962C8B-B14F-4D97-AF65-F5344CB8AC3E}">
        <p14:creationId xmlns:p14="http://schemas.microsoft.com/office/powerpoint/2010/main" val="415704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323850" y="323850"/>
            <a:ext cx="84963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Insert page title</a:t>
            </a:r>
          </a:p>
        </p:txBody>
      </p:sp>
      <p:sp>
        <p:nvSpPr>
          <p:cNvPr id="1027" name="Text Placeholder 2"/>
          <p:cNvSpPr>
            <a:spLocks noGrp="1"/>
          </p:cNvSpPr>
          <p:nvPr>
            <p:ph type="body" idx="1"/>
          </p:nvPr>
        </p:nvSpPr>
        <p:spPr bwMode="gray">
          <a:xfrm>
            <a:off x="323850" y="1690688"/>
            <a:ext cx="84963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32"/>
          <p:cNvSpPr>
            <a:spLocks noChangeArrowheads="1"/>
          </p:cNvSpPr>
          <p:nvPr/>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cxnSp>
        <p:nvCxnSpPr>
          <p:cNvPr id="8" name="Straight Connector 7"/>
          <p:cNvCxnSpPr/>
          <p:nvPr/>
        </p:nvCxnSpPr>
        <p:spPr>
          <a:xfrm>
            <a:off x="323850" y="12319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0" name="Rectangle 94"/>
          <p:cNvSpPr>
            <a:spLocks noChangeArrowheads="1"/>
          </p:cNvSpPr>
          <p:nvPr/>
        </p:nvSpPr>
        <p:spPr bwMode="white">
          <a:xfrm>
            <a:off x="323850" y="6535738"/>
            <a:ext cx="8496300" cy="32385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sp>
        <p:nvSpPr>
          <p:cNvPr id="1031" name="TextBox 9"/>
          <p:cNvSpPr txBox="1">
            <a:spLocks noChangeArrowheads="1"/>
          </p:cNvSpPr>
          <p:nvPr/>
        </p:nvSpPr>
        <p:spPr bwMode="black">
          <a:xfrm>
            <a:off x="323850" y="6635750"/>
            <a:ext cx="1762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marL="133350" indent="-133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bg1"/>
              </a:buClr>
              <a:buFont typeface="Arial" charset="0"/>
              <a:buChar char="©"/>
              <a:defRPr/>
            </a:pPr>
            <a:r>
              <a:rPr lang="en-US" sz="800" dirty="0" smtClean="0">
                <a:solidFill>
                  <a:schemeClr val="bg1"/>
                </a:solidFill>
              </a:rPr>
              <a:t>2014 SAP AG. All rights reserved.</a:t>
            </a:r>
          </a:p>
        </p:txBody>
      </p:sp>
      <p:sp>
        <p:nvSpPr>
          <p:cNvPr id="1032" name="TextBox 33"/>
          <p:cNvSpPr txBox="1">
            <a:spLocks noChangeArrowheads="1"/>
          </p:cNvSpPr>
          <p:nvPr/>
        </p:nvSpPr>
        <p:spPr bwMode="black">
          <a:xfrm>
            <a:off x="8624888" y="6635750"/>
            <a:ext cx="1984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spAutoFit/>
          </a:bodyPr>
          <a:lstStyle>
            <a:lvl1pPr marL="93663" indent="-936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buClr>
                <a:schemeClr val="accent2"/>
              </a:buClr>
              <a:buFont typeface="Arial" charset="0"/>
              <a:buNone/>
              <a:defRPr/>
            </a:pPr>
            <a:fld id="{EA067C0B-C516-4DF0-AE5D-F1BCBFDC7509}" type="slidenum">
              <a:rPr lang="en-US" sz="800" smtClean="0">
                <a:solidFill>
                  <a:schemeClr val="bg1"/>
                </a:solidFill>
              </a:rPr>
              <a:pPr algn="r" eaLnBrk="1" hangingPunct="1">
                <a:buClr>
                  <a:schemeClr val="accent2"/>
                </a:buClr>
                <a:buFont typeface="Arial" charset="0"/>
                <a:buNone/>
                <a:defRPr/>
              </a:pPr>
              <a:t>‹Nr.›</a:t>
            </a:fld>
            <a:endParaRPr lang="en-US" sz="800" dirty="0" smtClean="0">
              <a:solidFill>
                <a:schemeClr val="bg1"/>
              </a:solidFill>
            </a:endParaRPr>
          </a:p>
        </p:txBody>
      </p:sp>
      <p:sp>
        <p:nvSpPr>
          <p:cNvPr id="1033" name="TextBox 8"/>
          <p:cNvSpPr txBox="1">
            <a:spLocks noChangeArrowheads="1"/>
          </p:cNvSpPr>
          <p:nvPr/>
        </p:nvSpPr>
        <p:spPr bwMode="gray">
          <a:xfrm>
            <a:off x="7389813" y="6635750"/>
            <a:ext cx="1016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marL="133350" indent="-133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bg1"/>
              </a:buClr>
              <a:buFont typeface="Arial" charset="0"/>
              <a:buNone/>
              <a:defRPr/>
            </a:pPr>
            <a:r>
              <a:rPr lang="en-US" sz="800" dirty="0" smtClean="0">
                <a:solidFill>
                  <a:schemeClr val="bg1"/>
                </a:solidFill>
              </a:rPr>
              <a:t> </a:t>
            </a:r>
          </a:p>
        </p:txBody>
      </p:sp>
    </p:spTree>
  </p:cSld>
  <p:clrMap bg1="lt1" tx1="dk1" bg2="lt2" tx2="dk2" accent1="accent1" accent2="accent2" accent3="accent3" accent4="accent4" accent5="accent5" accent6="accent6" hlink="hlink" folHlink="folHlink"/>
  <p:sldLayoutIdLst>
    <p:sldLayoutId id="2147485554" r:id="rId1"/>
    <p:sldLayoutId id="2147485555" r:id="rId2"/>
    <p:sldLayoutId id="2147485556" r:id="rId3"/>
    <p:sldLayoutId id="2147485557" r:id="rId4"/>
    <p:sldLayoutId id="2147485558" r:id="rId5"/>
    <p:sldLayoutId id="2147485559" r:id="rId6"/>
    <p:sldLayoutId id="2147485560" r:id="rId7"/>
    <p:sldLayoutId id="2147485543" r:id="rId8"/>
    <p:sldLayoutId id="2147485544" r:id="rId9"/>
    <p:sldLayoutId id="2147485545" r:id="rId10"/>
    <p:sldLayoutId id="2147485546" r:id="rId11"/>
    <p:sldLayoutId id="2147485547" r:id="rId12"/>
    <p:sldLayoutId id="2147485548" r:id="rId13"/>
    <p:sldLayoutId id="2147485549" r:id="rId14"/>
    <p:sldLayoutId id="2147485550" r:id="rId15"/>
    <p:sldLayoutId id="2147485551" r:id="rId16"/>
    <p:sldLayoutId id="2147485552" r:id="rId17"/>
    <p:sldLayoutId id="2147485553" r:id="rId18"/>
    <p:sldLayoutId id="2147485561" r:id="rId19"/>
    <p:sldLayoutId id="2147485562" r:id="rId20"/>
    <p:sldLayoutId id="2147485563" r:id="rId21"/>
  </p:sldLayoutIdLst>
  <p:hf hdr="0" ftr="0" dt="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179388" indent="-179388" algn="l" rtl="0" eaLnBrk="0" fontAlgn="base" hangingPunct="0">
        <a:spcBef>
          <a:spcPts val="400"/>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358775" indent="-179388" algn="l" rtl="0" eaLnBrk="0" fontAlgn="base" hangingPunct="0">
        <a:spcBef>
          <a:spcPts val="400"/>
        </a:spcBef>
        <a:spcAft>
          <a:spcPct val="0"/>
        </a:spcAft>
        <a:buClr>
          <a:schemeClr val="accent2"/>
        </a:buClr>
        <a:buSzPct val="100000"/>
        <a:buFont typeface="Arial" pitchFamily="34" charset="0"/>
        <a:buChar char="–"/>
        <a:defRPr sz="1400" kern="1200">
          <a:solidFill>
            <a:schemeClr val="tx1"/>
          </a:solidFill>
          <a:latin typeface="+mn-lt"/>
          <a:ea typeface="+mn-ea"/>
          <a:cs typeface="+mn-cs"/>
        </a:defRPr>
      </a:lvl4pPr>
      <a:lvl5pPr marL="541338"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323850" y="323850"/>
            <a:ext cx="84963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Insert page title</a:t>
            </a:r>
          </a:p>
        </p:txBody>
      </p:sp>
      <p:sp>
        <p:nvSpPr>
          <p:cNvPr id="1027" name="Text Placeholder 2"/>
          <p:cNvSpPr>
            <a:spLocks noGrp="1"/>
          </p:cNvSpPr>
          <p:nvPr>
            <p:ph type="body" idx="1"/>
          </p:nvPr>
        </p:nvSpPr>
        <p:spPr bwMode="gray">
          <a:xfrm>
            <a:off x="323850" y="1690688"/>
            <a:ext cx="84963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32"/>
          <p:cNvSpPr>
            <a:spLocks noChangeArrowheads="1"/>
          </p:cNvSpPr>
          <p:nvPr/>
        </p:nvSpPr>
        <p:spPr bwMode="gray">
          <a:xfrm>
            <a:off x="323850" y="0"/>
            <a:ext cx="8496300" cy="1619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3850" y="12319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0" name="Rectangle 94"/>
          <p:cNvSpPr>
            <a:spLocks noChangeArrowheads="1"/>
          </p:cNvSpPr>
          <p:nvPr/>
        </p:nvSpPr>
        <p:spPr bwMode="white">
          <a:xfrm>
            <a:off x="323850" y="6535738"/>
            <a:ext cx="8496300" cy="32385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72000" rIns="90000" bIns="72000" anchor="ctr"/>
          <a:lstStyle/>
          <a:p>
            <a:pPr algn="ctr">
              <a:spcBef>
                <a:spcPct val="50000"/>
              </a:spcBef>
              <a:buClr>
                <a:srgbClr val="F0AB00"/>
              </a:buClr>
              <a:buSzPct val="80000"/>
            </a:pPr>
            <a:endParaRPr lang="en-US" sz="1600">
              <a:solidFill>
                <a:srgbClr val="000000"/>
              </a:solidFill>
              <a:ea typeface="Arial Unicode MS" pitchFamily="34" charset="-128"/>
              <a:cs typeface="Arial Unicode MS" pitchFamily="34" charset="-128"/>
            </a:endParaRPr>
          </a:p>
        </p:txBody>
      </p:sp>
      <p:sp>
        <p:nvSpPr>
          <p:cNvPr id="1031" name="TextBox 9"/>
          <p:cNvSpPr txBox="1">
            <a:spLocks noChangeArrowheads="1"/>
          </p:cNvSpPr>
          <p:nvPr/>
        </p:nvSpPr>
        <p:spPr bwMode="black">
          <a:xfrm>
            <a:off x="323850" y="6635750"/>
            <a:ext cx="1762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marL="133350" indent="-133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FFFF"/>
              </a:buClr>
              <a:buFont typeface="Arial" charset="0"/>
              <a:buChar char="©"/>
              <a:defRPr/>
            </a:pPr>
            <a:r>
              <a:rPr lang="en-US" sz="800" dirty="0" smtClean="0">
                <a:solidFill>
                  <a:srgbClr val="FFFFFF"/>
                </a:solidFill>
              </a:rPr>
              <a:t>2014 SAP AG. All rights reserved.</a:t>
            </a:r>
          </a:p>
        </p:txBody>
      </p:sp>
      <p:sp>
        <p:nvSpPr>
          <p:cNvPr id="1032" name="TextBox 33"/>
          <p:cNvSpPr txBox="1">
            <a:spLocks noChangeArrowheads="1"/>
          </p:cNvSpPr>
          <p:nvPr/>
        </p:nvSpPr>
        <p:spPr bwMode="black">
          <a:xfrm>
            <a:off x="8624888" y="6635750"/>
            <a:ext cx="1984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72000" bIns="0">
            <a:spAutoFit/>
          </a:bodyPr>
          <a:lstStyle>
            <a:lvl1pPr marL="93663" indent="-936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buClr>
                <a:srgbClr val="666666"/>
              </a:buClr>
              <a:buFont typeface="Arial" charset="0"/>
              <a:buNone/>
              <a:defRPr/>
            </a:pPr>
            <a:fld id="{EA067C0B-C516-4DF0-AE5D-F1BCBFDC7509}" type="slidenum">
              <a:rPr lang="en-US" sz="800" smtClean="0">
                <a:solidFill>
                  <a:srgbClr val="FFFFFF"/>
                </a:solidFill>
              </a:rPr>
              <a:pPr algn="r" eaLnBrk="1" hangingPunct="1">
                <a:buClr>
                  <a:srgbClr val="666666"/>
                </a:buClr>
                <a:buFont typeface="Arial" charset="0"/>
                <a:buNone/>
                <a:defRPr/>
              </a:pPr>
              <a:t>‹Nr.›</a:t>
            </a:fld>
            <a:endParaRPr lang="en-US" sz="800" dirty="0" smtClean="0">
              <a:solidFill>
                <a:srgbClr val="FFFFFF"/>
              </a:solidFill>
            </a:endParaRPr>
          </a:p>
        </p:txBody>
      </p:sp>
      <p:sp>
        <p:nvSpPr>
          <p:cNvPr id="1033" name="TextBox 8"/>
          <p:cNvSpPr txBox="1">
            <a:spLocks noChangeArrowheads="1"/>
          </p:cNvSpPr>
          <p:nvPr/>
        </p:nvSpPr>
        <p:spPr bwMode="gray">
          <a:xfrm>
            <a:off x="7389813" y="6635750"/>
            <a:ext cx="1016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marL="133350" indent="-133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FFFF"/>
              </a:buClr>
              <a:buFont typeface="Arial" charset="0"/>
              <a:buNone/>
              <a:defRPr/>
            </a:pPr>
            <a:r>
              <a:rPr lang="en-US" sz="800" dirty="0" smtClean="0">
                <a:solidFill>
                  <a:srgbClr val="FFFFFF"/>
                </a:solidFill>
              </a:rPr>
              <a:t> </a:t>
            </a:r>
          </a:p>
        </p:txBody>
      </p:sp>
    </p:spTree>
    <p:extLst>
      <p:ext uri="{BB962C8B-B14F-4D97-AF65-F5344CB8AC3E}">
        <p14:creationId xmlns:p14="http://schemas.microsoft.com/office/powerpoint/2010/main" val="587128985"/>
      </p:ext>
    </p:extLst>
  </p:cSld>
  <p:clrMap bg1="lt1" tx1="dk1" bg2="lt2" tx2="dk2" accent1="accent1" accent2="accent2" accent3="accent3" accent4="accent4" accent5="accent5" accent6="accent6" hlink="hlink" folHlink="folHlink"/>
  <p:sldLayoutIdLst>
    <p:sldLayoutId id="2147485566" r:id="rId1"/>
    <p:sldLayoutId id="2147485567" r:id="rId2"/>
    <p:sldLayoutId id="2147485568" r:id="rId3"/>
    <p:sldLayoutId id="2147485569" r:id="rId4"/>
    <p:sldLayoutId id="2147485570" r:id="rId5"/>
    <p:sldLayoutId id="2147485571" r:id="rId6"/>
    <p:sldLayoutId id="2147485572" r:id="rId7"/>
    <p:sldLayoutId id="2147485573" r:id="rId8"/>
    <p:sldLayoutId id="2147485574" r:id="rId9"/>
    <p:sldLayoutId id="2147485575" r:id="rId10"/>
    <p:sldLayoutId id="2147485576" r:id="rId11"/>
    <p:sldLayoutId id="2147485577" r:id="rId12"/>
    <p:sldLayoutId id="2147485578" r:id="rId13"/>
    <p:sldLayoutId id="2147485579" r:id="rId14"/>
    <p:sldLayoutId id="2147485580" r:id="rId15"/>
    <p:sldLayoutId id="2147485581" r:id="rId16"/>
    <p:sldLayoutId id="2147485582" r:id="rId17"/>
    <p:sldLayoutId id="2147485583" r:id="rId18"/>
    <p:sldLayoutId id="2147485584" r:id="rId19"/>
    <p:sldLayoutId id="2147485585" r:id="rId20"/>
    <p:sldLayoutId id="2147485586" r:id="rId21"/>
    <p:sldLayoutId id="2147485587" r:id="rId22"/>
  </p:sldLayoutIdLst>
  <p:hf hdr="0" ftr="0" dt="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6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179388" indent="-179388" algn="l" rtl="0" eaLnBrk="0" fontAlgn="base" hangingPunct="0">
        <a:spcBef>
          <a:spcPts val="400"/>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358775" indent="-179388" algn="l" rtl="0" eaLnBrk="0" fontAlgn="base" hangingPunct="0">
        <a:spcBef>
          <a:spcPts val="400"/>
        </a:spcBef>
        <a:spcAft>
          <a:spcPct val="0"/>
        </a:spcAft>
        <a:buClr>
          <a:schemeClr val="accent2"/>
        </a:buClr>
        <a:buSzPct val="100000"/>
        <a:buFont typeface="Arial" pitchFamily="34" charset="0"/>
        <a:buChar char="–"/>
        <a:defRPr sz="1400" kern="1200">
          <a:solidFill>
            <a:schemeClr val="tx1"/>
          </a:solidFill>
          <a:latin typeface="+mn-lt"/>
          <a:ea typeface="+mn-ea"/>
          <a:cs typeface="+mn-cs"/>
        </a:defRPr>
      </a:lvl4pPr>
      <a:lvl5pPr marL="541338"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055701\AppData\Local\Microsoft\Windows\Temporary Internet Files\Content.IE5\EAZ1ISAP\274597_l_srgb_s_g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gray">
          <a:xfrm>
            <a:off x="323850" y="0"/>
            <a:ext cx="8496300" cy="2143125"/>
          </a:xfrm>
          <a:prstGeom prst="rect">
            <a:avLst/>
          </a:prstGeom>
          <a:solidFill>
            <a:schemeClr val="tx1">
              <a:alpha val="75000"/>
            </a:schemeClr>
          </a:solidFill>
          <a:ln w="6350" algn="ctr">
            <a:noFill/>
            <a:miter lim="800000"/>
            <a:headEnd/>
            <a:tailEnd/>
          </a:ln>
        </p:spPr>
        <p:txBody>
          <a:bodyPr lIns="90000" tIns="72000" rIns="90000" bIns="72000" anchor="ctr"/>
          <a:lstStyle/>
          <a:p>
            <a:pPr algn="ctr" fontAlgn="auto">
              <a:spcBef>
                <a:spcPct val="50000"/>
              </a:spcBef>
              <a:spcAft>
                <a:spcPts val="0"/>
              </a:spcAft>
              <a:buClr>
                <a:srgbClr val="F0AB00"/>
              </a:buClr>
              <a:buSzPct val="80000"/>
              <a:defRPr/>
            </a:pPr>
            <a:endParaRPr lang="en-US" kern="0" dirty="0">
              <a:solidFill>
                <a:srgbClr val="FFFFFF"/>
              </a:solidFill>
              <a:latin typeface="Arial"/>
              <a:ea typeface="Arial Unicode MS" pitchFamily="34" charset="-128"/>
              <a:cs typeface="Arial Unicode MS" pitchFamily="34" charset="-128"/>
            </a:endParaRPr>
          </a:p>
        </p:txBody>
      </p:sp>
      <p:pic>
        <p:nvPicPr>
          <p:cNvPr id="26628" name="Picture 7" descr="SAP_grad_R_pre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081713"/>
            <a:ext cx="917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gray">
          <a:xfrm>
            <a:off x="323850" y="0"/>
            <a:ext cx="8496300" cy="161925"/>
          </a:xfrm>
          <a:prstGeom prst="rect">
            <a:avLst/>
          </a:prstGeom>
          <a:solidFill>
            <a:schemeClr val="accent1"/>
          </a:solidFill>
          <a:ln w="9525" algn="ctr">
            <a:noFill/>
            <a:miter lim="800000"/>
            <a:headEnd/>
            <a:tailEnd/>
          </a:ln>
        </p:spPr>
        <p:txBody>
          <a:bodyPr lIns="90000" tIns="72000" rIns="90000" bIns="72000" anchor="ctr"/>
          <a:lstStyle/>
          <a:p>
            <a:pPr algn="ctr" fontAlgn="auto">
              <a:spcBef>
                <a:spcPct val="50000"/>
              </a:spcBef>
              <a:spcAft>
                <a:spcPts val="0"/>
              </a:spcAft>
              <a:buClr>
                <a:srgbClr val="F0AB00"/>
              </a:buClr>
              <a:buSzPct val="80000"/>
              <a:defRPr/>
            </a:pPr>
            <a:endParaRPr lang="en-US" sz="1600" kern="0" dirty="0">
              <a:solidFill>
                <a:srgbClr val="FFFFFF"/>
              </a:solidFill>
              <a:latin typeface="Arial"/>
              <a:ea typeface="Arial Unicode MS" pitchFamily="34" charset="-128"/>
              <a:cs typeface="Arial Unicode MS" pitchFamily="34" charset="-128"/>
            </a:endParaRPr>
          </a:p>
        </p:txBody>
      </p:sp>
      <p:sp>
        <p:nvSpPr>
          <p:cNvPr id="26630" name="Title 1"/>
          <p:cNvSpPr>
            <a:spLocks noGrp="1"/>
          </p:cNvSpPr>
          <p:nvPr>
            <p:ph type="ctrTitle"/>
          </p:nvPr>
        </p:nvSpPr>
        <p:spPr>
          <a:xfrm>
            <a:off x="414338" y="323850"/>
            <a:ext cx="8280400" cy="923925"/>
          </a:xfrm>
        </p:spPr>
        <p:txBody>
          <a:bodyPr/>
          <a:lstStyle/>
          <a:p>
            <a:pPr eaLnBrk="1" hangingPunct="1"/>
            <a:r>
              <a:rPr lang="en-US" dirty="0" smtClean="0">
                <a:solidFill>
                  <a:srgbClr val="000000"/>
                </a:solidFill>
              </a:rPr>
              <a:t>Top Fixes 9.0 PL09</a:t>
            </a:r>
            <a:br>
              <a:rPr lang="en-US" dirty="0" smtClean="0">
                <a:solidFill>
                  <a:srgbClr val="000000"/>
                </a:solidFill>
              </a:rPr>
            </a:br>
            <a:r>
              <a:rPr lang="en-US" sz="1800" b="0" dirty="0" smtClean="0">
                <a:solidFill>
                  <a:schemeClr val="bg1"/>
                </a:solidFill>
              </a:rPr>
              <a:t>SAP Business One</a:t>
            </a:r>
            <a:endParaRPr lang="en-US" sz="1800" b="0" dirty="0" smtClean="0">
              <a:solidFill>
                <a:srgbClr val="000000"/>
              </a:solidFill>
            </a:endParaRPr>
          </a:p>
        </p:txBody>
      </p:sp>
    </p:spTree>
    <p:extLst>
      <p:ext uri="{BB962C8B-B14F-4D97-AF65-F5344CB8AC3E}">
        <p14:creationId xmlns:p14="http://schemas.microsoft.com/office/powerpoint/2010/main" val="13392860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Möglichkeit der Eingrenzung des Datums bei Durchführung der Bestandsbuchungsliste über die Artikelstammdaten </a:t>
            </a:r>
            <a:br>
              <a:rPr lang="de-DE" sz="2000" dirty="0" smtClean="0"/>
            </a:br>
            <a:endParaRPr lang="de-DE" sz="2000" dirty="0"/>
          </a:p>
        </p:txBody>
      </p:sp>
      <p:sp>
        <p:nvSpPr>
          <p:cNvPr id="10" name="Text Placeholder 2"/>
          <p:cNvSpPr>
            <a:spLocks noGrp="1"/>
          </p:cNvSpPr>
          <p:nvPr>
            <p:ph type="body" sz="quarter" idx="10"/>
          </p:nvPr>
        </p:nvSpPr>
        <p:spPr>
          <a:xfrm>
            <a:off x="4392706" y="1681723"/>
            <a:ext cx="4246713" cy="1966912"/>
          </a:xfrm>
          <a:ln w="0">
            <a:noFill/>
          </a:ln>
        </p:spPr>
        <p:txBody>
          <a:bodyPr/>
          <a:lstStyle/>
          <a:p>
            <a:r>
              <a:rPr lang="de-DE" dirty="0" smtClean="0"/>
              <a:t>	</a:t>
            </a:r>
            <a:endParaRPr lang="de-DE" b="0" dirty="0"/>
          </a:p>
        </p:txBody>
      </p:sp>
      <p:sp>
        <p:nvSpPr>
          <p:cNvPr id="5" name="TextBox 4"/>
          <p:cNvSpPr txBox="1"/>
          <p:nvPr/>
        </p:nvSpPr>
        <p:spPr>
          <a:xfrm>
            <a:off x="5095875" y="1296966"/>
            <a:ext cx="3733800" cy="2831544"/>
          </a:xfrm>
          <a:prstGeom prst="rect">
            <a:avLst/>
          </a:prstGeom>
          <a:noFill/>
        </p:spPr>
        <p:txBody>
          <a:bodyPr wrap="square" lIns="0" tIns="0" rIns="0" bIns="0" rtlCol="0">
            <a:spAutoFit/>
          </a:bodyPr>
          <a:lstStyle/>
          <a:p>
            <a:pPr marL="285750" indent="-285750">
              <a:spcBef>
                <a:spcPct val="50000"/>
              </a:spcBef>
              <a:buClr>
                <a:srgbClr val="F0AB00"/>
              </a:buClr>
              <a:buSzPct val="100000"/>
              <a:buFont typeface="Wingdings" pitchFamily="2" charset="2"/>
              <a:buChar char="§"/>
            </a:pPr>
            <a:r>
              <a:rPr lang="de-DE" sz="1600" b="1" dirty="0" smtClean="0">
                <a:solidFill>
                  <a:schemeClr val="accent2"/>
                </a:solidFill>
                <a:latin typeface="+mj-lt"/>
                <a:ea typeface="+mj-ea"/>
                <a:cs typeface="+mj-cs"/>
              </a:rPr>
              <a:t>Möglichkeit der Eingrenzung des Datums bei Durchführung der Bestandsbuchungsliste</a:t>
            </a:r>
          </a:p>
          <a:p>
            <a:pPr marL="285750" indent="-285750">
              <a:spcBef>
                <a:spcPct val="50000"/>
              </a:spcBef>
              <a:buClr>
                <a:srgbClr val="F0AB00"/>
              </a:buClr>
              <a:buSzPct val="100000"/>
              <a:buFont typeface="Wingdings" pitchFamily="2" charset="2"/>
              <a:buChar char="§"/>
            </a:pPr>
            <a:r>
              <a:rPr lang="de-DE" sz="1600" b="1" dirty="0" smtClean="0">
                <a:solidFill>
                  <a:schemeClr val="accent2"/>
                </a:solidFill>
                <a:latin typeface="+mj-lt"/>
                <a:ea typeface="+mj-ea"/>
                <a:cs typeface="+mj-cs"/>
              </a:rPr>
              <a:t>Standardeinstellung des Datums entspricht der aktuellen Finanz-periode, kann aber geändert werden</a:t>
            </a:r>
          </a:p>
          <a:p>
            <a:pPr marL="285750" indent="-285750">
              <a:spcBef>
                <a:spcPct val="50000"/>
              </a:spcBef>
              <a:buClr>
                <a:srgbClr val="F0AB00"/>
              </a:buClr>
              <a:buSzPct val="100000"/>
              <a:buFont typeface="Wingdings" pitchFamily="2" charset="2"/>
              <a:buChar char="§"/>
            </a:pPr>
            <a:r>
              <a:rPr lang="de-DE" sz="1600" b="1" dirty="0" smtClean="0">
                <a:solidFill>
                  <a:schemeClr val="accent2"/>
                </a:solidFill>
                <a:latin typeface="+mj-lt"/>
                <a:ea typeface="+mj-ea"/>
                <a:cs typeface="+mj-cs"/>
              </a:rPr>
              <a:t>Vorteil: Konzentration auf Zeitraum, der von Interesse ist</a:t>
            </a:r>
          </a:p>
          <a:p>
            <a:pPr marL="285750" indent="-285750">
              <a:spcBef>
                <a:spcPct val="50000"/>
              </a:spcBef>
              <a:buClr>
                <a:srgbClr val="F0AB00"/>
              </a:buClr>
              <a:buSzPct val="100000"/>
              <a:buFont typeface="Wingdings" pitchFamily="2" charset="2"/>
              <a:buChar char="§"/>
            </a:pPr>
            <a:r>
              <a:rPr lang="de-DE" sz="1600" b="1" dirty="0" smtClean="0">
                <a:solidFill>
                  <a:schemeClr val="accent2"/>
                </a:solidFill>
                <a:latin typeface="+mj-lt"/>
                <a:ea typeface="+mj-ea"/>
                <a:cs typeface="+mj-cs"/>
              </a:rPr>
              <a:t>Schnellere Analyse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99" y="1350756"/>
            <a:ext cx="4321547" cy="37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900" y="4186518"/>
            <a:ext cx="3583362" cy="225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bwMode="gray">
          <a:xfrm rot="585784">
            <a:off x="1827393" y="3945284"/>
            <a:ext cx="3662252" cy="717176"/>
          </a:xfrm>
          <a:prstGeom prst="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sz="1100" b="0" i="0" u="none" strike="noStrike" kern="0" cap="none" spc="0" normalizeH="0" dirty="0" smtClean="0">
                <a:ln>
                  <a:noFill/>
                </a:ln>
                <a:effectLst/>
                <a:uLnTx/>
                <a:uFillTx/>
                <a:ea typeface="Arial Unicode MS" pitchFamily="34" charset="-128"/>
                <a:cs typeface="Arial Unicode MS" pitchFamily="34" charset="-128"/>
              </a:rPr>
              <a:t>Rechtsklick um Bestandsbuchungsliste über die Artikelstammdaten zu öffnen</a:t>
            </a:r>
            <a:endParaRPr kumimoji="0" lang="de-DE" sz="1200" b="0" i="0" u="none" strike="noStrike" kern="0" cap="none" spc="0" normalizeH="0" baseline="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213397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„Kopieren Von / Nach“ für Rahmenverträge vorhanden – Einkauf</a:t>
            </a:r>
            <a:r>
              <a:rPr lang="en-US" sz="2000" dirty="0"/>
              <a:t/>
            </a:r>
            <a:br>
              <a:rPr lang="en-US" sz="2000" dirty="0"/>
            </a:br>
            <a:endParaRPr lang="de-DE" sz="2000" dirty="0"/>
          </a:p>
        </p:txBody>
      </p:sp>
      <p:sp>
        <p:nvSpPr>
          <p:cNvPr id="10" name="Text Placeholder 2"/>
          <p:cNvSpPr>
            <a:spLocks noGrp="1"/>
          </p:cNvSpPr>
          <p:nvPr>
            <p:ph type="body" sz="quarter" idx="10"/>
          </p:nvPr>
        </p:nvSpPr>
        <p:spPr>
          <a:xfrm>
            <a:off x="4392706" y="1681723"/>
            <a:ext cx="4246713" cy="1966912"/>
          </a:xfrm>
          <a:ln w="0">
            <a:noFill/>
          </a:ln>
        </p:spPr>
        <p:txBody>
          <a:bodyPr/>
          <a:lstStyle/>
          <a:p>
            <a:r>
              <a:rPr lang="en-US" dirty="0"/>
              <a:t>	</a:t>
            </a:r>
            <a:endParaRPr lang="de-DE" b="0"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40" y="1395131"/>
            <a:ext cx="4616800" cy="336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751" y="2486025"/>
            <a:ext cx="3825599" cy="401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43500" y="1328457"/>
            <a:ext cx="3714750" cy="1077218"/>
          </a:xfrm>
          <a:prstGeom prst="rect">
            <a:avLst/>
          </a:prstGeom>
        </p:spPr>
        <p:txBody>
          <a:bodyPr wrap="square">
            <a:spAutoFit/>
          </a:bodyPr>
          <a:lstStyle/>
          <a:p>
            <a:pPr marL="285750" indent="-285750">
              <a:spcBef>
                <a:spcPct val="50000"/>
              </a:spcBef>
              <a:buClr>
                <a:srgbClr val="F0AB00"/>
              </a:buClr>
              <a:buSzPct val="100000"/>
              <a:buFont typeface="Wingdings" pitchFamily="2" charset="2"/>
              <a:buChar char="§"/>
            </a:pPr>
            <a:r>
              <a:rPr lang="de-DE" sz="1600" b="1" dirty="0" smtClean="0">
                <a:solidFill>
                  <a:schemeClr val="accent2"/>
                </a:solidFill>
              </a:rPr>
              <a:t>Möglichkeit, über „Kopieren Nach“ Daten aus einem gültigen Rahmenvertrag in ein Einkaufs-</a:t>
            </a:r>
            <a:r>
              <a:rPr lang="de-DE" sz="1600" b="1" dirty="0" err="1" smtClean="0">
                <a:solidFill>
                  <a:schemeClr val="accent2"/>
                </a:solidFill>
              </a:rPr>
              <a:t>zieldokument</a:t>
            </a:r>
            <a:r>
              <a:rPr lang="de-DE" sz="1600" b="1" dirty="0" smtClean="0">
                <a:solidFill>
                  <a:schemeClr val="accent2"/>
                </a:solidFill>
              </a:rPr>
              <a:t> zu kopieren</a:t>
            </a:r>
            <a:endParaRPr lang="en-US" sz="1600" b="1" dirty="0" smtClean="0">
              <a:solidFill>
                <a:schemeClr val="accent2"/>
              </a:solidFill>
            </a:endParaRPr>
          </a:p>
        </p:txBody>
      </p:sp>
      <p:sp>
        <p:nvSpPr>
          <p:cNvPr id="4" name="Rechteck 3"/>
          <p:cNvSpPr/>
          <p:nvPr/>
        </p:nvSpPr>
        <p:spPr>
          <a:xfrm>
            <a:off x="272840" y="4786857"/>
            <a:ext cx="4572000" cy="1692771"/>
          </a:xfrm>
          <a:prstGeom prst="rect">
            <a:avLst/>
          </a:prstGeom>
        </p:spPr>
        <p:txBody>
          <a:bodyPr>
            <a:spAutoFit/>
          </a:bodyPr>
          <a:lstStyle/>
          <a:p>
            <a:pPr marL="285750" indent="-285750">
              <a:spcBef>
                <a:spcPct val="50000"/>
              </a:spcBef>
              <a:buClr>
                <a:srgbClr val="F0AB00"/>
              </a:buClr>
              <a:buSzPct val="100000"/>
              <a:buFont typeface="Wingdings" pitchFamily="2" charset="2"/>
              <a:buChar char="§"/>
            </a:pPr>
            <a:r>
              <a:rPr lang="de-DE" sz="1600" b="1" dirty="0">
                <a:solidFill>
                  <a:schemeClr val="accent2"/>
                </a:solidFill>
              </a:rPr>
              <a:t>Bei „Kopieren Nach“ ist der Dokumenttyp </a:t>
            </a:r>
            <a:r>
              <a:rPr lang="de-DE" sz="1600" b="1" dirty="0" smtClean="0">
                <a:solidFill>
                  <a:schemeClr val="accent2"/>
                </a:solidFill>
              </a:rPr>
              <a:t>Eingangsrechnung </a:t>
            </a:r>
            <a:r>
              <a:rPr lang="de-DE" sz="1600" b="1" dirty="0">
                <a:solidFill>
                  <a:schemeClr val="accent2"/>
                </a:solidFill>
              </a:rPr>
              <a:t>nicht </a:t>
            </a:r>
            <a:r>
              <a:rPr lang="de-DE" sz="1600" b="1" dirty="0" smtClean="0">
                <a:solidFill>
                  <a:schemeClr val="accent2"/>
                </a:solidFill>
              </a:rPr>
              <a:t>enthalten</a:t>
            </a:r>
            <a:br>
              <a:rPr lang="de-DE" sz="1600" b="1" dirty="0" smtClean="0">
                <a:solidFill>
                  <a:schemeClr val="accent2"/>
                </a:solidFill>
              </a:rPr>
            </a:br>
            <a:endParaRPr lang="de-DE" sz="1600" b="1" dirty="0">
              <a:solidFill>
                <a:schemeClr val="accent2"/>
              </a:solidFill>
            </a:endParaRPr>
          </a:p>
          <a:p>
            <a:pPr marL="285750" indent="-285750">
              <a:spcBef>
                <a:spcPct val="50000"/>
              </a:spcBef>
              <a:buClr>
                <a:srgbClr val="F0AB00"/>
              </a:buClr>
              <a:buSzPct val="100000"/>
              <a:buFont typeface="Wingdings" pitchFamily="2" charset="2"/>
              <a:buChar char="§"/>
            </a:pPr>
            <a:r>
              <a:rPr lang="de-DE" sz="1600" b="1" dirty="0">
                <a:solidFill>
                  <a:schemeClr val="accent2"/>
                </a:solidFill>
              </a:rPr>
              <a:t>I</a:t>
            </a:r>
            <a:r>
              <a:rPr lang="de-DE" sz="1600" b="1" dirty="0" smtClean="0">
                <a:solidFill>
                  <a:schemeClr val="accent2"/>
                </a:solidFill>
              </a:rPr>
              <a:t>n Einkaufsdokumenten können über </a:t>
            </a:r>
            <a:r>
              <a:rPr lang="de-DE" sz="1600" b="1" dirty="0">
                <a:solidFill>
                  <a:schemeClr val="accent2"/>
                </a:solidFill>
              </a:rPr>
              <a:t>„Kopieren Von“ Daten aus einem Rahmenvertrag </a:t>
            </a:r>
            <a:r>
              <a:rPr lang="de-DE" sz="1600" b="1" dirty="0" smtClean="0">
                <a:solidFill>
                  <a:schemeClr val="accent2"/>
                </a:solidFill>
              </a:rPr>
              <a:t>kopiert werden</a:t>
            </a:r>
            <a:endParaRPr lang="de-DE" sz="1600" b="1" dirty="0">
              <a:solidFill>
                <a:schemeClr val="accent2"/>
              </a:solidFill>
            </a:endParaRPr>
          </a:p>
        </p:txBody>
      </p:sp>
    </p:spTree>
    <p:extLst>
      <p:ext uri="{BB962C8B-B14F-4D97-AF65-F5344CB8AC3E}">
        <p14:creationId xmlns:p14="http://schemas.microsoft.com/office/powerpoint/2010/main" val="27878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93" y="1337422"/>
            <a:ext cx="4869052" cy="36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sz="2000" dirty="0" smtClean="0"/>
              <a:t>„Kopieren Von / Nach“ für Rahmenverträge vorhanden – Verkauf</a:t>
            </a:r>
            <a:r>
              <a:rPr lang="en-US" dirty="0"/>
              <a:t/>
            </a:r>
            <a:br>
              <a:rPr lang="en-US" dirty="0"/>
            </a:br>
            <a:endParaRPr lang="de-DE" sz="2000" dirty="0"/>
          </a:p>
        </p:txBody>
      </p:sp>
      <p:sp>
        <p:nvSpPr>
          <p:cNvPr id="10" name="Text Placeholder 2"/>
          <p:cNvSpPr>
            <a:spLocks noGrp="1"/>
          </p:cNvSpPr>
          <p:nvPr>
            <p:ph type="body" sz="quarter" idx="10"/>
          </p:nvPr>
        </p:nvSpPr>
        <p:spPr>
          <a:xfrm>
            <a:off x="4392706" y="1681723"/>
            <a:ext cx="4246713" cy="1966912"/>
          </a:xfrm>
          <a:ln w="0">
            <a:noFill/>
          </a:ln>
        </p:spPr>
        <p:txBody>
          <a:bodyPr/>
          <a:lstStyle/>
          <a:p>
            <a:r>
              <a:rPr lang="en-US" dirty="0"/>
              <a:t>	</a:t>
            </a:r>
            <a:endParaRPr lang="de-DE" b="0" dirty="0"/>
          </a:p>
        </p:txBody>
      </p:sp>
      <p:sp>
        <p:nvSpPr>
          <p:cNvPr id="5" name="Rectangle 4"/>
          <p:cNvSpPr/>
          <p:nvPr/>
        </p:nvSpPr>
        <p:spPr>
          <a:xfrm>
            <a:off x="4972051" y="1328457"/>
            <a:ext cx="3952874" cy="1446550"/>
          </a:xfrm>
          <a:prstGeom prst="rect">
            <a:avLst/>
          </a:prstGeom>
        </p:spPr>
        <p:txBody>
          <a:bodyPr wrap="square">
            <a:spAutoFit/>
          </a:bodyPr>
          <a:lstStyle/>
          <a:p>
            <a:pPr marL="285750" indent="-285750">
              <a:spcBef>
                <a:spcPct val="50000"/>
              </a:spcBef>
              <a:buClr>
                <a:srgbClr val="F0AB00"/>
              </a:buClr>
              <a:buSzPct val="100000"/>
              <a:buFont typeface="Wingdings" pitchFamily="2" charset="2"/>
              <a:buChar char="§"/>
            </a:pPr>
            <a:r>
              <a:rPr lang="de-DE" sz="1600" b="1" dirty="0" smtClean="0">
                <a:solidFill>
                  <a:schemeClr val="accent2"/>
                </a:solidFill>
              </a:rPr>
              <a:t>Gültige Rahmenverträge im Verkauf können in Verkaufsdokumente kopiert werden</a:t>
            </a:r>
          </a:p>
          <a:p>
            <a:pPr marL="285750" indent="-285750">
              <a:spcBef>
                <a:spcPct val="50000"/>
              </a:spcBef>
              <a:buClr>
                <a:srgbClr val="F0AB00"/>
              </a:buClr>
              <a:buSzPct val="100000"/>
              <a:buFont typeface="Wingdings" pitchFamily="2" charset="2"/>
              <a:buChar char="§"/>
            </a:pPr>
            <a:r>
              <a:rPr lang="de-DE" sz="1600" b="1" dirty="0" smtClean="0">
                <a:solidFill>
                  <a:schemeClr val="accent2"/>
                </a:solidFill>
              </a:rPr>
              <a:t>“Kopieren Von” verfügbar für Verkaufsdokumente</a:t>
            </a:r>
            <a:endParaRPr lang="de-DE" sz="1600" b="1" dirty="0">
              <a:solidFill>
                <a:schemeClr val="accent2"/>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127" y="2875981"/>
            <a:ext cx="3540615" cy="360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111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Ermöglichung des Hinzufügens von Anhängen an Serviceabrufen</a:t>
            </a:r>
            <a:br>
              <a:rPr lang="de-DE" sz="2000" dirty="0" smtClean="0"/>
            </a:br>
            <a:endParaRPr lang="de-DE"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93" y="1597959"/>
            <a:ext cx="5213946" cy="346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00701" y="1597959"/>
            <a:ext cx="3543300" cy="3416320"/>
          </a:xfrm>
          <a:prstGeom prst="rect">
            <a:avLst/>
          </a:prstGeom>
        </p:spPr>
        <p:txBody>
          <a:bodyPr wrap="square">
            <a:spAutoFit/>
          </a:bodyPr>
          <a:lstStyle/>
          <a:p>
            <a:pPr marL="285750" indent="-285750">
              <a:spcBef>
                <a:spcPct val="50000"/>
              </a:spcBef>
              <a:buClr>
                <a:srgbClr val="F0AB00"/>
              </a:buClr>
              <a:buSzPct val="100000"/>
              <a:buFont typeface="Wingdings" pitchFamily="2" charset="2"/>
              <a:buChar char="§"/>
            </a:pPr>
            <a:r>
              <a:rPr lang="de-DE" b="1" dirty="0" smtClean="0">
                <a:solidFill>
                  <a:schemeClr val="accent2"/>
                </a:solidFill>
              </a:rPr>
              <a:t>Register “Anhänge” in Serviceabrufen vorhanden</a:t>
            </a:r>
          </a:p>
          <a:p>
            <a:pPr marL="285750" indent="-285750">
              <a:spcBef>
                <a:spcPct val="50000"/>
              </a:spcBef>
              <a:buClr>
                <a:srgbClr val="F0AB00"/>
              </a:buClr>
              <a:buSzPct val="100000"/>
              <a:buFont typeface="Wingdings" pitchFamily="2" charset="2"/>
              <a:buChar char="§"/>
            </a:pPr>
            <a:r>
              <a:rPr lang="de-DE" b="1" dirty="0" smtClean="0">
                <a:solidFill>
                  <a:schemeClr val="accent2"/>
                </a:solidFill>
              </a:rPr>
              <a:t>Ermöglicht das Anhängen von relevanten Dokumenten an Serviceabrufe</a:t>
            </a:r>
          </a:p>
          <a:p>
            <a:pPr marL="285750" indent="-285750">
              <a:spcBef>
                <a:spcPct val="50000"/>
              </a:spcBef>
              <a:buClr>
                <a:srgbClr val="F0AB00"/>
              </a:buClr>
              <a:buSzPct val="100000"/>
              <a:buFont typeface="Wingdings" pitchFamily="2" charset="2"/>
              <a:buChar char="§"/>
            </a:pPr>
            <a:r>
              <a:rPr lang="de-DE" b="1" dirty="0" smtClean="0">
                <a:solidFill>
                  <a:schemeClr val="accent2"/>
                </a:solidFill>
              </a:rPr>
              <a:t>Definition des Ordners “Anhänge” unter: Administration -&gt; System-initialisierung -&gt; Allgemeine Einstellungen -&gt; Register Pfad</a:t>
            </a:r>
          </a:p>
        </p:txBody>
      </p:sp>
    </p:spTree>
    <p:extLst>
      <p:ext uri="{BB962C8B-B14F-4D97-AF65-F5344CB8AC3E}">
        <p14:creationId xmlns:p14="http://schemas.microsoft.com/office/powerpoint/2010/main" val="3409362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1800" dirty="0" smtClean="0"/>
              <a:t>Aktualisierung des Kundencodes in den Stammdaten Kundenequipment, wenn ein seriennummerngeführter Artikel mit vorhandenen Serviceabrufen/-verträgen erneut verkauft wird </a:t>
            </a:r>
            <a:br>
              <a:rPr lang="de-DE" sz="1800" dirty="0" smtClean="0"/>
            </a:br>
            <a:endParaRPr lang="de-DE" sz="1800" dirty="0"/>
          </a:p>
        </p:txBody>
      </p:sp>
      <p:sp>
        <p:nvSpPr>
          <p:cNvPr id="10" name="Text Placeholder 2"/>
          <p:cNvSpPr>
            <a:spLocks noGrp="1"/>
          </p:cNvSpPr>
          <p:nvPr>
            <p:ph type="body" sz="quarter" idx="10"/>
          </p:nvPr>
        </p:nvSpPr>
        <p:spPr>
          <a:xfrm>
            <a:off x="4392706" y="1681723"/>
            <a:ext cx="4246713" cy="1966912"/>
          </a:xfrm>
          <a:ln w="0">
            <a:noFill/>
          </a:ln>
        </p:spPr>
        <p:txBody>
          <a:bodyPr/>
          <a:lstStyle/>
          <a:p>
            <a:r>
              <a:rPr lang="en-US" dirty="0"/>
              <a:t>	</a:t>
            </a:r>
            <a:endParaRPr lang="de-DE" b="0" dirty="0"/>
          </a:p>
        </p:txBody>
      </p:sp>
      <p:sp>
        <p:nvSpPr>
          <p:cNvPr id="5" name="Rectangle 4"/>
          <p:cNvSpPr/>
          <p:nvPr/>
        </p:nvSpPr>
        <p:spPr>
          <a:xfrm>
            <a:off x="5486401" y="1331259"/>
            <a:ext cx="3657600" cy="4801314"/>
          </a:xfrm>
          <a:prstGeom prst="rect">
            <a:avLst/>
          </a:prstGeom>
        </p:spPr>
        <p:txBody>
          <a:bodyPr wrap="square">
            <a:spAutoFit/>
          </a:bodyPr>
          <a:lstStyle/>
          <a:p>
            <a:pPr marL="285750" indent="-285750">
              <a:spcBef>
                <a:spcPct val="50000"/>
              </a:spcBef>
              <a:buClr>
                <a:srgbClr val="F0AB00"/>
              </a:buClr>
              <a:buSzPct val="100000"/>
              <a:buFont typeface="Wingdings" pitchFamily="2" charset="2"/>
              <a:buChar char="§"/>
            </a:pPr>
            <a:r>
              <a:rPr lang="de-DE" b="1" dirty="0" smtClean="0">
                <a:solidFill>
                  <a:schemeClr val="accent2"/>
                </a:solidFill>
              </a:rPr>
              <a:t>Voraussetzung:</a:t>
            </a:r>
            <a:br>
              <a:rPr lang="de-DE" b="1" dirty="0" smtClean="0">
                <a:solidFill>
                  <a:schemeClr val="accent2"/>
                </a:solidFill>
              </a:rPr>
            </a:br>
            <a:r>
              <a:rPr lang="de-DE" b="1" dirty="0" smtClean="0">
                <a:solidFill>
                  <a:schemeClr val="accent2"/>
                </a:solidFill>
              </a:rPr>
              <a:t>Administration &gt; Systeminitialisierung &gt; Allgemeine Einstellungen &gt; Bestand &gt; „Stammdaten Kundenequipment automatisch erstellen“ ist aktiviert</a:t>
            </a:r>
          </a:p>
          <a:p>
            <a:pPr marL="285750" indent="-285750">
              <a:spcBef>
                <a:spcPct val="50000"/>
              </a:spcBef>
              <a:buClr>
                <a:srgbClr val="F0AB00"/>
              </a:buClr>
              <a:buSzPct val="100000"/>
              <a:buFont typeface="Wingdings" pitchFamily="2" charset="2"/>
              <a:buChar char="§"/>
            </a:pPr>
            <a:r>
              <a:rPr lang="de-DE" b="1" dirty="0" smtClean="0">
                <a:solidFill>
                  <a:schemeClr val="accent2"/>
                </a:solidFill>
              </a:rPr>
              <a:t>Ermöglicht die </a:t>
            </a:r>
            <a:r>
              <a:rPr lang="de-DE" b="1" dirty="0" err="1" smtClean="0">
                <a:solidFill>
                  <a:schemeClr val="accent2"/>
                </a:solidFill>
              </a:rPr>
              <a:t>Nachver-folgung</a:t>
            </a:r>
            <a:r>
              <a:rPr lang="de-DE" b="1" dirty="0" smtClean="0">
                <a:solidFill>
                  <a:schemeClr val="accent2"/>
                </a:solidFill>
              </a:rPr>
              <a:t> von Transaktionen auf derselben Kunden-</a:t>
            </a:r>
            <a:r>
              <a:rPr lang="de-DE" b="1" dirty="0" err="1" smtClean="0">
                <a:solidFill>
                  <a:schemeClr val="accent2"/>
                </a:solidFill>
              </a:rPr>
              <a:t>equipmentkarte</a:t>
            </a:r>
            <a:endParaRPr lang="de-DE" b="1" dirty="0" smtClean="0">
              <a:solidFill>
                <a:schemeClr val="accent2"/>
              </a:solidFill>
            </a:endParaRPr>
          </a:p>
          <a:p>
            <a:pPr marL="285750" indent="-285750">
              <a:spcBef>
                <a:spcPct val="50000"/>
              </a:spcBef>
              <a:buClr>
                <a:srgbClr val="F0AB00"/>
              </a:buClr>
              <a:buSzPct val="100000"/>
              <a:buFont typeface="Wingdings" pitchFamily="2" charset="2"/>
              <a:buChar char="§"/>
            </a:pPr>
            <a:r>
              <a:rPr lang="de-DE" b="1" dirty="0" smtClean="0">
                <a:solidFill>
                  <a:schemeClr val="accent2"/>
                </a:solidFill>
              </a:rPr>
              <a:t>Kundencode kann geändert werden, auch wenn Serviceabrufe / Serviceverträge bestehen</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97" y="1288957"/>
            <a:ext cx="5114239" cy="348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98" y="4820210"/>
            <a:ext cx="4064374" cy="166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767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err="1" smtClean="0"/>
              <a:t>Zusätzl</a:t>
            </a:r>
            <a:r>
              <a:rPr lang="de-DE" sz="2000" dirty="0" smtClean="0"/>
              <a:t>. Selektionskriterien für den Periodenabschluss, IFRS betreffen </a:t>
            </a:r>
            <a:br>
              <a:rPr lang="de-DE" sz="2000" dirty="0" smtClean="0"/>
            </a:br>
            <a:endParaRPr lang="de-DE" sz="2000" dirty="0"/>
          </a:p>
        </p:txBody>
      </p:sp>
      <p:sp>
        <p:nvSpPr>
          <p:cNvPr id="10" name="Text Placeholder 2"/>
          <p:cNvSpPr>
            <a:spLocks noGrp="1"/>
          </p:cNvSpPr>
          <p:nvPr>
            <p:ph type="body" sz="quarter" idx="10"/>
          </p:nvPr>
        </p:nvSpPr>
        <p:spPr>
          <a:xfrm>
            <a:off x="4392706" y="1681723"/>
            <a:ext cx="4246713" cy="1966912"/>
          </a:xfrm>
          <a:ln w="0">
            <a:noFill/>
          </a:ln>
        </p:spPr>
        <p:txBody>
          <a:bodyPr/>
          <a:lstStyle/>
          <a:p>
            <a:r>
              <a:rPr lang="en-US" dirty="0"/>
              <a:t>	</a:t>
            </a:r>
            <a:endParaRPr lang="de-DE" b="0" dirty="0"/>
          </a:p>
        </p:txBody>
      </p:sp>
      <p:sp>
        <p:nvSpPr>
          <p:cNvPr id="5" name="Rectangle 4"/>
          <p:cNvSpPr/>
          <p:nvPr/>
        </p:nvSpPr>
        <p:spPr>
          <a:xfrm>
            <a:off x="5020234" y="1331259"/>
            <a:ext cx="3971365" cy="1754326"/>
          </a:xfrm>
          <a:prstGeom prst="rect">
            <a:avLst/>
          </a:prstGeom>
        </p:spPr>
        <p:txBody>
          <a:bodyPr wrap="square">
            <a:spAutoFit/>
          </a:bodyPr>
          <a:lstStyle/>
          <a:p>
            <a:pPr marL="285750" indent="-285750">
              <a:spcBef>
                <a:spcPct val="50000"/>
              </a:spcBef>
              <a:buClr>
                <a:srgbClr val="F0AB00"/>
              </a:buClr>
              <a:buSzPct val="100000"/>
              <a:buFont typeface="Wingdings" pitchFamily="2" charset="2"/>
              <a:buChar char="§"/>
            </a:pPr>
            <a:r>
              <a:rPr lang="de-DE" b="1" dirty="0" smtClean="0">
                <a:solidFill>
                  <a:schemeClr val="accent2"/>
                </a:solidFill>
              </a:rPr>
              <a:t>Erweiterte Selektionskriterien wurden beim Dienstprogramm Periodenabschluss hinzugefügt</a:t>
            </a:r>
          </a:p>
          <a:p>
            <a:pPr marL="285750" indent="-285750">
              <a:spcBef>
                <a:spcPct val="50000"/>
              </a:spcBef>
              <a:buClr>
                <a:srgbClr val="F0AB00"/>
              </a:buClr>
              <a:buSzPct val="100000"/>
              <a:buFont typeface="Wingdings" pitchFamily="2" charset="2"/>
              <a:buChar char="§"/>
            </a:pPr>
            <a:endParaRPr lang="de-DE" b="1" dirty="0" smtClean="0">
              <a:solidFill>
                <a:schemeClr val="accent2"/>
              </a:solidFill>
            </a:endParaRPr>
          </a:p>
          <a:p>
            <a:pPr marL="285750" indent="-285750">
              <a:spcBef>
                <a:spcPct val="50000"/>
              </a:spcBef>
              <a:buClr>
                <a:srgbClr val="F0AB00"/>
              </a:buClr>
              <a:buSzPct val="100000"/>
              <a:buFont typeface="Wingdings" pitchFamily="2" charset="2"/>
              <a:buChar char="§"/>
            </a:pPr>
            <a:endParaRPr lang="de-DE" b="1" dirty="0" smtClean="0">
              <a:solidFill>
                <a:schemeClr val="accent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65" y="1286434"/>
            <a:ext cx="4143374" cy="272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66" y="4078941"/>
            <a:ext cx="3499207" cy="240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838" y="4074444"/>
            <a:ext cx="3387538" cy="241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67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AP_2012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1_SAP_2012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docProps/app.xml><?xml version="1.0" encoding="utf-8"?>
<Properties xmlns="http://schemas.openxmlformats.org/officeDocument/2006/extended-properties" xmlns:vt="http://schemas.openxmlformats.org/officeDocument/2006/docPropsVTypes">
  <Template>SAP_2012_v1.1</Template>
  <TotalTime>0</TotalTime>
  <Words>208</Words>
  <Application>Microsoft Office PowerPoint</Application>
  <PresentationFormat>Bildschirmpräsentation (4:3)</PresentationFormat>
  <Paragraphs>38</Paragraphs>
  <Slides>8</Slides>
  <Notes>8</Notes>
  <HiddenSlides>1</HiddenSlides>
  <MMClips>0</MMClips>
  <ScaleCrop>false</ScaleCrop>
  <HeadingPairs>
    <vt:vector size="4" baseType="variant">
      <vt:variant>
        <vt:lpstr>Design</vt:lpstr>
      </vt:variant>
      <vt:variant>
        <vt:i4>2</vt:i4>
      </vt:variant>
      <vt:variant>
        <vt:lpstr>Folientitel</vt:lpstr>
      </vt:variant>
      <vt:variant>
        <vt:i4>8</vt:i4>
      </vt:variant>
    </vt:vector>
  </HeadingPairs>
  <TitlesOfParts>
    <vt:vector size="10" baseType="lpstr">
      <vt:lpstr>SAP_2012_v1.1</vt:lpstr>
      <vt:lpstr>1_SAP_2012_v1.1</vt:lpstr>
      <vt:lpstr>Top Fixes 9.0 PL09 SAP Business One</vt:lpstr>
      <vt:lpstr>Möglichkeit der Eingrenzung des Datums bei Durchführung der Bestandsbuchungsliste über die Artikelstammdaten  </vt:lpstr>
      <vt:lpstr>„Kopieren Von / Nach“ für Rahmenverträge vorhanden – Einkauf </vt:lpstr>
      <vt:lpstr>„Kopieren Von / Nach“ für Rahmenverträge vorhanden – Verkauf </vt:lpstr>
      <vt:lpstr>Ermöglichung des Hinzufügens von Anhängen an Serviceabrufen </vt:lpstr>
      <vt:lpstr>Aktualisierung des Kundencodes in den Stammdaten Kundenequipment, wenn ein seriennummerngeführter Artikel mit vorhandenen Serviceabrufen/-verträgen erneut verkauft wird  </vt:lpstr>
      <vt:lpstr>Zusätzl. Selektionskriterien für den Periodenabschluss, IFRS betreffen  </vt:lpstr>
      <vt:lpstr>PowerPoint-Präsentation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Rieger, Miriam</dc:creator>
  <cp:lastModifiedBy>Irena Wölfl</cp:lastModifiedBy>
  <cp:revision>32</cp:revision>
  <cp:lastPrinted>2012-08-21T10:59:34Z</cp:lastPrinted>
  <dcterms:created xsi:type="dcterms:W3CDTF">2012-01-31T13:59:14Z</dcterms:created>
  <dcterms:modified xsi:type="dcterms:W3CDTF">2014-01-22T09:15:58Z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375984668</vt:i4>
  </property>
  <property fmtid="{D5CDD505-2E9C-101B-9397-08002B2CF9AE}" pid="3" name="_NewReviewCycle">
    <vt:lpwstr/>
  </property>
  <property fmtid="{D5CDD505-2E9C-101B-9397-08002B2CF9AE}" pid="4" name="_EmailSubject">
    <vt:lpwstr>SAP Business One 9.0 PL09</vt:lpwstr>
  </property>
  <property fmtid="{D5CDD505-2E9C-101B-9397-08002B2CF9AE}" pid="5" name="_AuthorEmail">
    <vt:lpwstr>miriam.rieger@sap.com</vt:lpwstr>
  </property>
  <property fmtid="{D5CDD505-2E9C-101B-9397-08002B2CF9AE}" pid="6" name="_AuthorEmailDisplayName">
    <vt:lpwstr>Rieger, Miriam</vt:lpwstr>
  </property>
</Properties>
</file>